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58" r:id="rId5"/>
    <p:sldMasterId id="2147483664" r:id="rId6"/>
    <p:sldMasterId id="2147483660" r:id="rId7"/>
    <p:sldMasterId id="2147483666" r:id="rId8"/>
    <p:sldMasterId id="2147483668" r:id="rId9"/>
    <p:sldMasterId id="2147483662" r:id="rId10"/>
  </p:sldMasterIdLst>
  <p:notesMasterIdLst>
    <p:notesMasterId r:id="rId31"/>
  </p:notesMasterIdLst>
  <p:handoutMasterIdLst>
    <p:handoutMasterId r:id="rId32"/>
  </p:handoutMasterIdLst>
  <p:sldIdLst>
    <p:sldId id="257" r:id="rId11"/>
    <p:sldId id="258" r:id="rId12"/>
    <p:sldId id="261" r:id="rId13"/>
    <p:sldId id="264" r:id="rId14"/>
    <p:sldId id="259" r:id="rId15"/>
    <p:sldId id="265" r:id="rId16"/>
    <p:sldId id="298" r:id="rId17"/>
    <p:sldId id="267" r:id="rId18"/>
    <p:sldId id="284" r:id="rId19"/>
    <p:sldId id="291" r:id="rId20"/>
    <p:sldId id="285" r:id="rId21"/>
    <p:sldId id="292" r:id="rId22"/>
    <p:sldId id="293" r:id="rId23"/>
    <p:sldId id="294" r:id="rId24"/>
    <p:sldId id="287" r:id="rId25"/>
    <p:sldId id="295" r:id="rId26"/>
    <p:sldId id="268" r:id="rId27"/>
    <p:sldId id="296" r:id="rId28"/>
    <p:sldId id="297"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124"/>
    <a:srgbClr val="76BC21"/>
    <a:srgbClr val="006072"/>
    <a:srgbClr val="011E41"/>
    <a:srgbClr val="19D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AFB08-D22F-491C-94DA-D45A0C04486C}" v="34" dt="2023-11-22T13:58:11.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O'Dowd-Jones" userId="7a3c10e8-8b17-4e26-a5fb-f6af65e08abd" providerId="ADAL" clId="{C47AFB08-D22F-491C-94DA-D45A0C04486C}"/>
    <pc:docChg chg="undo custSel addSld delSld modSld">
      <pc:chgData name="Mike O'Dowd-Jones" userId="7a3c10e8-8b17-4e26-a5fb-f6af65e08abd" providerId="ADAL" clId="{C47AFB08-D22F-491C-94DA-D45A0C04486C}" dt="2023-11-22T13:58:33.318" v="858" actId="2696"/>
      <pc:docMkLst>
        <pc:docMk/>
      </pc:docMkLst>
      <pc:sldChg chg="modSp mod">
        <pc:chgData name="Mike O'Dowd-Jones" userId="7a3c10e8-8b17-4e26-a5fb-f6af65e08abd" providerId="ADAL" clId="{C47AFB08-D22F-491C-94DA-D45A0C04486C}" dt="2023-11-22T13:32:48.378" v="783" actId="1076"/>
        <pc:sldMkLst>
          <pc:docMk/>
          <pc:sldMk cId="763580762" sldId="257"/>
        </pc:sldMkLst>
        <pc:spChg chg="mod">
          <ac:chgData name="Mike O'Dowd-Jones" userId="7a3c10e8-8b17-4e26-a5fb-f6af65e08abd" providerId="ADAL" clId="{C47AFB08-D22F-491C-94DA-D45A0C04486C}" dt="2023-11-22T13:32:42.590" v="782" actId="20577"/>
          <ac:spMkLst>
            <pc:docMk/>
            <pc:sldMk cId="763580762" sldId="257"/>
            <ac:spMk id="2" creationId="{F9A69677-82D3-7BB6-F4D1-809EDEB52FF0}"/>
          </ac:spMkLst>
        </pc:spChg>
        <pc:spChg chg="mod">
          <ac:chgData name="Mike O'Dowd-Jones" userId="7a3c10e8-8b17-4e26-a5fb-f6af65e08abd" providerId="ADAL" clId="{C47AFB08-D22F-491C-94DA-D45A0C04486C}" dt="2023-11-22T13:32:48.378" v="783" actId="1076"/>
          <ac:spMkLst>
            <pc:docMk/>
            <pc:sldMk cId="763580762" sldId="257"/>
            <ac:spMk id="3" creationId="{F548BFAA-A455-21EE-7689-E90BF9160637}"/>
          </ac:spMkLst>
        </pc:spChg>
      </pc:sldChg>
      <pc:sldChg chg="modSp mod">
        <pc:chgData name="Mike O'Dowd-Jones" userId="7a3c10e8-8b17-4e26-a5fb-f6af65e08abd" providerId="ADAL" clId="{C47AFB08-D22F-491C-94DA-D45A0C04486C}" dt="2023-11-19T11:28:54.543" v="411" actId="20577"/>
        <pc:sldMkLst>
          <pc:docMk/>
          <pc:sldMk cId="2905150095" sldId="258"/>
        </pc:sldMkLst>
        <pc:spChg chg="mod">
          <ac:chgData name="Mike O'Dowd-Jones" userId="7a3c10e8-8b17-4e26-a5fb-f6af65e08abd" providerId="ADAL" clId="{C47AFB08-D22F-491C-94DA-D45A0C04486C}" dt="2023-11-19T11:28:54.543" v="411" actId="20577"/>
          <ac:spMkLst>
            <pc:docMk/>
            <pc:sldMk cId="2905150095" sldId="258"/>
            <ac:spMk id="4" creationId="{B5C1E50B-7953-1478-057E-973E8CF80681}"/>
          </ac:spMkLst>
        </pc:spChg>
      </pc:sldChg>
      <pc:sldChg chg="addSp delSp modSp mod">
        <pc:chgData name="Mike O'Dowd-Jones" userId="7a3c10e8-8b17-4e26-a5fb-f6af65e08abd" providerId="ADAL" clId="{C47AFB08-D22F-491C-94DA-D45A0C04486C}" dt="2023-11-22T13:43:45.897" v="813" actId="1076"/>
        <pc:sldMkLst>
          <pc:docMk/>
          <pc:sldMk cId="962610241" sldId="259"/>
        </pc:sldMkLst>
        <pc:spChg chg="del">
          <ac:chgData name="Mike O'Dowd-Jones" userId="7a3c10e8-8b17-4e26-a5fb-f6af65e08abd" providerId="ADAL" clId="{C47AFB08-D22F-491C-94DA-D45A0C04486C}" dt="2023-11-19T10:55:05.901" v="95" actId="478"/>
          <ac:spMkLst>
            <pc:docMk/>
            <pc:sldMk cId="962610241" sldId="259"/>
            <ac:spMk id="2" creationId="{08EB5018-F823-0C62-7C62-9AB206D676BD}"/>
          </ac:spMkLst>
        </pc:spChg>
        <pc:spChg chg="del">
          <ac:chgData name="Mike O'Dowd-Jones" userId="7a3c10e8-8b17-4e26-a5fb-f6af65e08abd" providerId="ADAL" clId="{C47AFB08-D22F-491C-94DA-D45A0C04486C}" dt="2023-11-19T10:54:04.471" v="92" actId="478"/>
          <ac:spMkLst>
            <pc:docMk/>
            <pc:sldMk cId="962610241" sldId="259"/>
            <ac:spMk id="3" creationId="{EF1FA242-888F-B9D9-39CB-46BC499374BA}"/>
          </ac:spMkLst>
        </pc:spChg>
        <pc:spChg chg="mod">
          <ac:chgData name="Mike O'Dowd-Jones" userId="7a3c10e8-8b17-4e26-a5fb-f6af65e08abd" providerId="ADAL" clId="{C47AFB08-D22F-491C-94DA-D45A0C04486C}" dt="2023-11-20T16:23:07.696" v="592" actId="20577"/>
          <ac:spMkLst>
            <pc:docMk/>
            <pc:sldMk cId="962610241" sldId="259"/>
            <ac:spMk id="6" creationId="{BBA32BFF-C2BE-F511-3380-9A411FDF0E7F}"/>
          </ac:spMkLst>
        </pc:spChg>
        <pc:spChg chg="add mod">
          <ac:chgData name="Mike O'Dowd-Jones" userId="7a3c10e8-8b17-4e26-a5fb-f6af65e08abd" providerId="ADAL" clId="{C47AFB08-D22F-491C-94DA-D45A0C04486C}" dt="2023-11-22T13:43:45.897" v="813" actId="1076"/>
          <ac:spMkLst>
            <pc:docMk/>
            <pc:sldMk cId="962610241" sldId="259"/>
            <ac:spMk id="9" creationId="{C8BA461F-D70D-D96E-6D9C-9A45AECB73AC}"/>
          </ac:spMkLst>
        </pc:spChg>
        <pc:picChg chg="add del mod">
          <ac:chgData name="Mike O'Dowd-Jones" userId="7a3c10e8-8b17-4e26-a5fb-f6af65e08abd" providerId="ADAL" clId="{C47AFB08-D22F-491C-94DA-D45A0C04486C}" dt="2023-11-22T13:39:30.780" v="796" actId="478"/>
          <ac:picMkLst>
            <pc:docMk/>
            <pc:sldMk cId="962610241" sldId="259"/>
            <ac:picMk id="3" creationId="{71E1BA8B-5F5B-0140-1FE3-FBBC49A7ECAB}"/>
          </ac:picMkLst>
        </pc:picChg>
        <pc:picChg chg="add mod">
          <ac:chgData name="Mike O'Dowd-Jones" userId="7a3c10e8-8b17-4e26-a5fb-f6af65e08abd" providerId="ADAL" clId="{C47AFB08-D22F-491C-94DA-D45A0C04486C}" dt="2023-11-22T13:42:53.502" v="801" actId="1076"/>
          <ac:picMkLst>
            <pc:docMk/>
            <pc:sldMk cId="962610241" sldId="259"/>
            <ac:picMk id="5" creationId="{0120B546-9463-25ED-55BE-0D000826F020}"/>
          </ac:picMkLst>
        </pc:picChg>
        <pc:picChg chg="add del mod modCrop">
          <ac:chgData name="Mike O'Dowd-Jones" userId="7a3c10e8-8b17-4e26-a5fb-f6af65e08abd" providerId="ADAL" clId="{C47AFB08-D22F-491C-94DA-D45A0C04486C}" dt="2023-11-19T10:56:19.522" v="102" actId="21"/>
          <ac:picMkLst>
            <pc:docMk/>
            <pc:sldMk cId="962610241" sldId="259"/>
            <ac:picMk id="5" creationId="{DC29C2A2-36CE-6D3A-A3A1-0320B7F9416F}"/>
          </ac:picMkLst>
        </pc:picChg>
        <pc:picChg chg="add del mod">
          <ac:chgData name="Mike O'Dowd-Jones" userId="7a3c10e8-8b17-4e26-a5fb-f6af65e08abd" providerId="ADAL" clId="{C47AFB08-D22F-491C-94DA-D45A0C04486C}" dt="2023-11-22T13:34:48.078" v="786" actId="478"/>
          <ac:picMkLst>
            <pc:docMk/>
            <pc:sldMk cId="962610241" sldId="259"/>
            <ac:picMk id="8" creationId="{1E989057-463B-A973-2F1B-8DC1D3DD32C1}"/>
          </ac:picMkLst>
        </pc:picChg>
      </pc:sldChg>
      <pc:sldChg chg="addSp modSp mod">
        <pc:chgData name="Mike O'Dowd-Jones" userId="7a3c10e8-8b17-4e26-a5fb-f6af65e08abd" providerId="ADAL" clId="{C47AFB08-D22F-491C-94DA-D45A0C04486C}" dt="2023-11-19T10:43:48.818" v="47" actId="1076"/>
        <pc:sldMkLst>
          <pc:docMk/>
          <pc:sldMk cId="2484462323" sldId="261"/>
        </pc:sldMkLst>
        <pc:spChg chg="mod">
          <ac:chgData name="Mike O'Dowd-Jones" userId="7a3c10e8-8b17-4e26-a5fb-f6af65e08abd" providerId="ADAL" clId="{C47AFB08-D22F-491C-94DA-D45A0C04486C}" dt="2023-11-19T10:43:34.985" v="45" actId="20577"/>
          <ac:spMkLst>
            <pc:docMk/>
            <pc:sldMk cId="2484462323" sldId="261"/>
            <ac:spMk id="6" creationId="{35B0AE0E-42A9-8297-B34F-43E7DD805307}"/>
          </ac:spMkLst>
        </pc:spChg>
        <pc:picChg chg="add mod">
          <ac:chgData name="Mike O'Dowd-Jones" userId="7a3c10e8-8b17-4e26-a5fb-f6af65e08abd" providerId="ADAL" clId="{C47AFB08-D22F-491C-94DA-D45A0C04486C}" dt="2023-11-19T10:43:48.818" v="47" actId="1076"/>
          <ac:picMkLst>
            <pc:docMk/>
            <pc:sldMk cId="2484462323" sldId="261"/>
            <ac:picMk id="3" creationId="{9EF2F1CD-194D-1BCF-8B2F-B3E0C982B211}"/>
          </ac:picMkLst>
        </pc:picChg>
        <pc:picChg chg="add mod">
          <ac:chgData name="Mike O'Dowd-Jones" userId="7a3c10e8-8b17-4e26-a5fb-f6af65e08abd" providerId="ADAL" clId="{C47AFB08-D22F-491C-94DA-D45A0C04486C}" dt="2023-11-19T10:43:46.283" v="46" actId="1076"/>
          <ac:picMkLst>
            <pc:docMk/>
            <pc:sldMk cId="2484462323" sldId="261"/>
            <ac:picMk id="7" creationId="{C7DE54B1-63D2-872F-6C09-A21E27DCC457}"/>
          </ac:picMkLst>
        </pc:picChg>
      </pc:sldChg>
      <pc:sldChg chg="addSp delSp modSp add del mod">
        <pc:chgData name="Mike O'Dowd-Jones" userId="7a3c10e8-8b17-4e26-a5fb-f6af65e08abd" providerId="ADAL" clId="{C47AFB08-D22F-491C-94DA-D45A0C04486C}" dt="2023-11-22T13:58:25.450" v="857" actId="1076"/>
        <pc:sldMkLst>
          <pc:docMk/>
          <pc:sldMk cId="1038967876" sldId="263"/>
        </pc:sldMkLst>
        <pc:spChg chg="mod">
          <ac:chgData name="Mike O'Dowd-Jones" userId="7a3c10e8-8b17-4e26-a5fb-f6af65e08abd" providerId="ADAL" clId="{C47AFB08-D22F-491C-94DA-D45A0C04486C}" dt="2023-11-22T13:56:08.333" v="841" actId="20577"/>
          <ac:spMkLst>
            <pc:docMk/>
            <pc:sldMk cId="1038967876" sldId="263"/>
            <ac:spMk id="2" creationId="{364008FE-75CB-5F59-9F1F-F0FE0CFE17A9}"/>
          </ac:spMkLst>
        </pc:spChg>
        <pc:spChg chg="del">
          <ac:chgData name="Mike O'Dowd-Jones" userId="7a3c10e8-8b17-4e26-a5fb-f6af65e08abd" providerId="ADAL" clId="{C47AFB08-D22F-491C-94DA-D45A0C04486C}" dt="2023-11-22T13:57:24.382" v="844" actId="478"/>
          <ac:spMkLst>
            <pc:docMk/>
            <pc:sldMk cId="1038967876" sldId="263"/>
            <ac:spMk id="3" creationId="{0A86A85F-82A0-7DD7-C208-C487CBEACD7F}"/>
          </ac:spMkLst>
        </pc:spChg>
        <pc:spChg chg="add mod">
          <ac:chgData name="Mike O'Dowd-Jones" userId="7a3c10e8-8b17-4e26-a5fb-f6af65e08abd" providerId="ADAL" clId="{C47AFB08-D22F-491C-94DA-D45A0C04486C}" dt="2023-11-22T13:57:51.604" v="845"/>
          <ac:spMkLst>
            <pc:docMk/>
            <pc:sldMk cId="1038967876" sldId="263"/>
            <ac:spMk id="5" creationId="{65B730D7-2168-7DC3-2A6C-9EB1062D388B}"/>
          </ac:spMkLst>
        </pc:spChg>
        <pc:picChg chg="add del mod">
          <ac:chgData name="Mike O'Dowd-Jones" userId="7a3c10e8-8b17-4e26-a5fb-f6af65e08abd" providerId="ADAL" clId="{C47AFB08-D22F-491C-94DA-D45A0C04486C}" dt="2023-11-22T13:58:03.772" v="847" actId="478"/>
          <ac:picMkLst>
            <pc:docMk/>
            <pc:sldMk cId="1038967876" sldId="263"/>
            <ac:picMk id="4" creationId="{CF72D1CA-2E14-5212-BD10-7319605FED29}"/>
          </ac:picMkLst>
        </pc:picChg>
        <pc:picChg chg="add del mod">
          <ac:chgData name="Mike O'Dowd-Jones" userId="7a3c10e8-8b17-4e26-a5fb-f6af65e08abd" providerId="ADAL" clId="{C47AFB08-D22F-491C-94DA-D45A0C04486C}" dt="2023-11-22T13:58:04.691" v="848" actId="478"/>
          <ac:picMkLst>
            <pc:docMk/>
            <pc:sldMk cId="1038967876" sldId="263"/>
            <ac:picMk id="6" creationId="{ADD67ADF-A615-0186-BC72-F43EC13AD175}"/>
          </ac:picMkLst>
        </pc:picChg>
        <pc:picChg chg="add del mod">
          <ac:chgData name="Mike O'Dowd-Jones" userId="7a3c10e8-8b17-4e26-a5fb-f6af65e08abd" providerId="ADAL" clId="{C47AFB08-D22F-491C-94DA-D45A0C04486C}" dt="2023-11-22T13:58:05.208" v="849" actId="478"/>
          <ac:picMkLst>
            <pc:docMk/>
            <pc:sldMk cId="1038967876" sldId="263"/>
            <ac:picMk id="7" creationId="{FC614599-D7EE-9F49-1457-7B27241FC76D}"/>
          </ac:picMkLst>
        </pc:picChg>
        <pc:picChg chg="add del mod">
          <ac:chgData name="Mike O'Dowd-Jones" userId="7a3c10e8-8b17-4e26-a5fb-f6af65e08abd" providerId="ADAL" clId="{C47AFB08-D22F-491C-94DA-D45A0C04486C}" dt="2023-11-22T13:58:14.384" v="852" actId="478"/>
          <ac:picMkLst>
            <pc:docMk/>
            <pc:sldMk cId="1038967876" sldId="263"/>
            <ac:picMk id="8" creationId="{ECEE19D3-171A-0EBF-896D-801ACAAD950C}"/>
          </ac:picMkLst>
        </pc:picChg>
        <pc:picChg chg="add mod">
          <ac:chgData name="Mike O'Dowd-Jones" userId="7a3c10e8-8b17-4e26-a5fb-f6af65e08abd" providerId="ADAL" clId="{C47AFB08-D22F-491C-94DA-D45A0C04486C}" dt="2023-11-22T13:58:22.674" v="856" actId="1076"/>
          <ac:picMkLst>
            <pc:docMk/>
            <pc:sldMk cId="1038967876" sldId="263"/>
            <ac:picMk id="9" creationId="{12B43797-0EBE-D10D-D503-9B3C717E8819}"/>
          </ac:picMkLst>
        </pc:picChg>
        <pc:picChg chg="add mod">
          <ac:chgData name="Mike O'Dowd-Jones" userId="7a3c10e8-8b17-4e26-a5fb-f6af65e08abd" providerId="ADAL" clId="{C47AFB08-D22F-491C-94DA-D45A0C04486C}" dt="2023-11-22T13:58:25.450" v="857" actId="1076"/>
          <ac:picMkLst>
            <pc:docMk/>
            <pc:sldMk cId="1038967876" sldId="263"/>
            <ac:picMk id="10" creationId="{CD7B65AF-349A-7E65-07F5-927E7B7FE465}"/>
          </ac:picMkLst>
        </pc:picChg>
        <pc:picChg chg="add del mod">
          <ac:chgData name="Mike O'Dowd-Jones" userId="7a3c10e8-8b17-4e26-a5fb-f6af65e08abd" providerId="ADAL" clId="{C47AFB08-D22F-491C-94DA-D45A0C04486C}" dt="2023-11-22T13:58:20.621" v="855" actId="478"/>
          <ac:picMkLst>
            <pc:docMk/>
            <pc:sldMk cId="1038967876" sldId="263"/>
            <ac:picMk id="11" creationId="{6AD9A91E-605E-51B9-49D5-53DFFD702D25}"/>
          </ac:picMkLst>
        </pc:picChg>
        <pc:picChg chg="add mod ord">
          <ac:chgData name="Mike O'Dowd-Jones" userId="7a3c10e8-8b17-4e26-a5fb-f6af65e08abd" providerId="ADAL" clId="{C47AFB08-D22F-491C-94DA-D45A0C04486C}" dt="2023-11-22T13:58:17.432" v="853" actId="167"/>
          <ac:picMkLst>
            <pc:docMk/>
            <pc:sldMk cId="1038967876" sldId="263"/>
            <ac:picMk id="12" creationId="{E9A1C19F-E370-79CC-7DD9-C5CDB3E235A0}"/>
          </ac:picMkLst>
        </pc:picChg>
      </pc:sldChg>
      <pc:sldChg chg="addSp modSp mod">
        <pc:chgData name="Mike O'Dowd-Jones" userId="7a3c10e8-8b17-4e26-a5fb-f6af65e08abd" providerId="ADAL" clId="{C47AFB08-D22F-491C-94DA-D45A0C04486C}" dt="2023-11-20T16:22:27.278" v="590" actId="20577"/>
        <pc:sldMkLst>
          <pc:docMk/>
          <pc:sldMk cId="1391590811" sldId="264"/>
        </pc:sldMkLst>
        <pc:spChg chg="mod">
          <ac:chgData name="Mike O'Dowd-Jones" userId="7a3c10e8-8b17-4e26-a5fb-f6af65e08abd" providerId="ADAL" clId="{C47AFB08-D22F-491C-94DA-D45A0C04486C}" dt="2023-11-20T16:22:27.278" v="590" actId="20577"/>
          <ac:spMkLst>
            <pc:docMk/>
            <pc:sldMk cId="1391590811" sldId="264"/>
            <ac:spMk id="6" creationId="{35B0AE0E-42A9-8297-B34F-43E7DD805307}"/>
          </ac:spMkLst>
        </pc:spChg>
        <pc:picChg chg="add mod modCrop">
          <ac:chgData name="Mike O'Dowd-Jones" userId="7a3c10e8-8b17-4e26-a5fb-f6af65e08abd" providerId="ADAL" clId="{C47AFB08-D22F-491C-94DA-D45A0C04486C}" dt="2023-11-19T10:53:15.851" v="89" actId="1076"/>
          <ac:picMkLst>
            <pc:docMk/>
            <pc:sldMk cId="1391590811" sldId="264"/>
            <ac:picMk id="3" creationId="{F776704C-397A-A44C-97C7-E3323DEB728D}"/>
          </ac:picMkLst>
        </pc:picChg>
        <pc:picChg chg="add mod modCrop">
          <ac:chgData name="Mike O'Dowd-Jones" userId="7a3c10e8-8b17-4e26-a5fb-f6af65e08abd" providerId="ADAL" clId="{C47AFB08-D22F-491C-94DA-D45A0C04486C}" dt="2023-11-19T10:52:55.946" v="86" actId="1076"/>
          <ac:picMkLst>
            <pc:docMk/>
            <pc:sldMk cId="1391590811" sldId="264"/>
            <ac:picMk id="7" creationId="{EF20FA1D-CBA4-F402-2CFC-8D461BEC85B1}"/>
          </ac:picMkLst>
        </pc:picChg>
      </pc:sldChg>
      <pc:sldChg chg="addSp delSp modSp mod">
        <pc:chgData name="Mike O'Dowd-Jones" userId="7a3c10e8-8b17-4e26-a5fb-f6af65e08abd" providerId="ADAL" clId="{C47AFB08-D22F-491C-94DA-D45A0C04486C}" dt="2023-11-19T10:57:05.504" v="149" actId="20577"/>
        <pc:sldMkLst>
          <pc:docMk/>
          <pc:sldMk cId="3430498706" sldId="265"/>
        </pc:sldMkLst>
        <pc:spChg chg="del">
          <ac:chgData name="Mike O'Dowd-Jones" userId="7a3c10e8-8b17-4e26-a5fb-f6af65e08abd" providerId="ADAL" clId="{C47AFB08-D22F-491C-94DA-D45A0C04486C}" dt="2023-11-19T10:55:47.758" v="100" actId="478"/>
          <ac:spMkLst>
            <pc:docMk/>
            <pc:sldMk cId="3430498706" sldId="265"/>
            <ac:spMk id="2" creationId="{08EB5018-F823-0C62-7C62-9AB206D676BD}"/>
          </ac:spMkLst>
        </pc:spChg>
        <pc:spChg chg="del">
          <ac:chgData name="Mike O'Dowd-Jones" userId="7a3c10e8-8b17-4e26-a5fb-f6af65e08abd" providerId="ADAL" clId="{C47AFB08-D22F-491C-94DA-D45A0C04486C}" dt="2023-11-19T10:55:49.953" v="101" actId="478"/>
          <ac:spMkLst>
            <pc:docMk/>
            <pc:sldMk cId="3430498706" sldId="265"/>
            <ac:spMk id="3" creationId="{EF1FA242-888F-B9D9-39CB-46BC499374BA}"/>
          </ac:spMkLst>
        </pc:spChg>
        <pc:spChg chg="mod">
          <ac:chgData name="Mike O'Dowd-Jones" userId="7a3c10e8-8b17-4e26-a5fb-f6af65e08abd" providerId="ADAL" clId="{C47AFB08-D22F-491C-94DA-D45A0C04486C}" dt="2023-11-19T10:57:05.504" v="149" actId="20577"/>
          <ac:spMkLst>
            <pc:docMk/>
            <pc:sldMk cId="3430498706" sldId="265"/>
            <ac:spMk id="6" creationId="{BBA32BFF-C2BE-F511-3380-9A411FDF0E7F}"/>
          </ac:spMkLst>
        </pc:spChg>
        <pc:picChg chg="add mod">
          <ac:chgData name="Mike O'Dowd-Jones" userId="7a3c10e8-8b17-4e26-a5fb-f6af65e08abd" providerId="ADAL" clId="{C47AFB08-D22F-491C-94DA-D45A0C04486C}" dt="2023-11-19T10:56:26.507" v="104" actId="1076"/>
          <ac:picMkLst>
            <pc:docMk/>
            <pc:sldMk cId="3430498706" sldId="265"/>
            <ac:picMk id="4" creationId="{89DD2065-B534-0DDF-AF48-9E4257C7D8E8}"/>
          </ac:picMkLst>
        </pc:picChg>
      </pc:sldChg>
      <pc:sldChg chg="addSp delSp modSp del mod">
        <pc:chgData name="Mike O'Dowd-Jones" userId="7a3c10e8-8b17-4e26-a5fb-f6af65e08abd" providerId="ADAL" clId="{C47AFB08-D22F-491C-94DA-D45A0C04486C}" dt="2023-11-19T11:15:48.105" v="271" actId="2696"/>
        <pc:sldMkLst>
          <pc:docMk/>
          <pc:sldMk cId="1513170327" sldId="266"/>
        </pc:sldMkLst>
        <pc:spChg chg="mod">
          <ac:chgData name="Mike O'Dowd-Jones" userId="7a3c10e8-8b17-4e26-a5fb-f6af65e08abd" providerId="ADAL" clId="{C47AFB08-D22F-491C-94DA-D45A0C04486C}" dt="2023-11-19T10:59:39.347" v="162" actId="20577"/>
          <ac:spMkLst>
            <pc:docMk/>
            <pc:sldMk cId="1513170327" sldId="266"/>
            <ac:spMk id="6" creationId="{35B0AE0E-42A9-8297-B34F-43E7DD805307}"/>
          </ac:spMkLst>
        </pc:spChg>
        <pc:picChg chg="add del mod modCrop">
          <ac:chgData name="Mike O'Dowd-Jones" userId="7a3c10e8-8b17-4e26-a5fb-f6af65e08abd" providerId="ADAL" clId="{C47AFB08-D22F-491C-94DA-D45A0C04486C}" dt="2023-11-19T11:03:22.269" v="168" actId="478"/>
          <ac:picMkLst>
            <pc:docMk/>
            <pc:sldMk cId="1513170327" sldId="266"/>
            <ac:picMk id="2" creationId="{D801B8DD-904B-393E-CDBF-673478EB4BA3}"/>
          </ac:picMkLst>
        </pc:picChg>
      </pc:sldChg>
      <pc:sldChg chg="modSp mod">
        <pc:chgData name="Mike O'Dowd-Jones" userId="7a3c10e8-8b17-4e26-a5fb-f6af65e08abd" providerId="ADAL" clId="{C47AFB08-D22F-491C-94DA-D45A0C04486C}" dt="2023-11-19T11:16:56.972" v="290" actId="20577"/>
        <pc:sldMkLst>
          <pc:docMk/>
          <pc:sldMk cId="2659231643" sldId="267"/>
        </pc:sldMkLst>
        <pc:spChg chg="mod">
          <ac:chgData name="Mike O'Dowd-Jones" userId="7a3c10e8-8b17-4e26-a5fb-f6af65e08abd" providerId="ADAL" clId="{C47AFB08-D22F-491C-94DA-D45A0C04486C}" dt="2023-11-19T11:16:56.972" v="290" actId="20577"/>
          <ac:spMkLst>
            <pc:docMk/>
            <pc:sldMk cId="2659231643" sldId="267"/>
            <ac:spMk id="6" creationId="{35B0AE0E-42A9-8297-B34F-43E7DD805307}"/>
          </ac:spMkLst>
        </pc:spChg>
      </pc:sldChg>
      <pc:sldChg chg="addSp delSp modSp mod">
        <pc:chgData name="Mike O'Dowd-Jones" userId="7a3c10e8-8b17-4e26-a5fb-f6af65e08abd" providerId="ADAL" clId="{C47AFB08-D22F-491C-94DA-D45A0C04486C}" dt="2023-11-19T11:19:12.021" v="321" actId="1076"/>
        <pc:sldMkLst>
          <pc:docMk/>
          <pc:sldMk cId="1984886562" sldId="268"/>
        </pc:sldMkLst>
        <pc:spChg chg="del">
          <ac:chgData name="Mike O'Dowd-Jones" userId="7a3c10e8-8b17-4e26-a5fb-f6af65e08abd" providerId="ADAL" clId="{C47AFB08-D22F-491C-94DA-D45A0C04486C}" dt="2023-11-19T11:18:50.823" v="316" actId="478"/>
          <ac:spMkLst>
            <pc:docMk/>
            <pc:sldMk cId="1984886562" sldId="268"/>
            <ac:spMk id="2" creationId="{08EB5018-F823-0C62-7C62-9AB206D676BD}"/>
          </ac:spMkLst>
        </pc:spChg>
        <pc:spChg chg="del">
          <ac:chgData name="Mike O'Dowd-Jones" userId="7a3c10e8-8b17-4e26-a5fb-f6af65e08abd" providerId="ADAL" clId="{C47AFB08-D22F-491C-94DA-D45A0C04486C}" dt="2023-11-19T11:18:52.098" v="317" actId="478"/>
          <ac:spMkLst>
            <pc:docMk/>
            <pc:sldMk cId="1984886562" sldId="268"/>
            <ac:spMk id="3" creationId="{EF1FA242-888F-B9D9-39CB-46BC499374BA}"/>
          </ac:spMkLst>
        </pc:spChg>
        <pc:spChg chg="mod">
          <ac:chgData name="Mike O'Dowd-Jones" userId="7a3c10e8-8b17-4e26-a5fb-f6af65e08abd" providerId="ADAL" clId="{C47AFB08-D22F-491C-94DA-D45A0C04486C}" dt="2023-11-19T11:18:03.705" v="315" actId="5793"/>
          <ac:spMkLst>
            <pc:docMk/>
            <pc:sldMk cId="1984886562" sldId="268"/>
            <ac:spMk id="6" creationId="{BBA32BFF-C2BE-F511-3380-9A411FDF0E7F}"/>
          </ac:spMkLst>
        </pc:spChg>
        <pc:picChg chg="add mod">
          <ac:chgData name="Mike O'Dowd-Jones" userId="7a3c10e8-8b17-4e26-a5fb-f6af65e08abd" providerId="ADAL" clId="{C47AFB08-D22F-491C-94DA-D45A0C04486C}" dt="2023-11-19T11:19:12.021" v="321" actId="1076"/>
          <ac:picMkLst>
            <pc:docMk/>
            <pc:sldMk cId="1984886562" sldId="268"/>
            <ac:picMk id="4" creationId="{A2354527-2A53-5939-D539-7A00D59D125E}"/>
          </ac:picMkLst>
        </pc:picChg>
      </pc:sldChg>
      <pc:sldChg chg="modSp mod">
        <pc:chgData name="Mike O'Dowd-Jones" userId="7a3c10e8-8b17-4e26-a5fb-f6af65e08abd" providerId="ADAL" clId="{C47AFB08-D22F-491C-94DA-D45A0C04486C}" dt="2023-11-22T13:54:11.779" v="840" actId="20577"/>
        <pc:sldMkLst>
          <pc:docMk/>
          <pc:sldMk cId="1853057581" sldId="284"/>
        </pc:sldMkLst>
        <pc:spChg chg="mod">
          <ac:chgData name="Mike O'Dowd-Jones" userId="7a3c10e8-8b17-4e26-a5fb-f6af65e08abd" providerId="ADAL" clId="{C47AFB08-D22F-491C-94DA-D45A0C04486C}" dt="2023-11-22T13:54:11.779" v="840" actId="20577"/>
          <ac:spMkLst>
            <pc:docMk/>
            <pc:sldMk cId="1853057581" sldId="284"/>
            <ac:spMk id="79" creationId="{8DDF4313-3EFE-3FB0-0199-783006736282}"/>
          </ac:spMkLst>
        </pc:spChg>
      </pc:sldChg>
      <pc:sldChg chg="addSp delSp modSp mod setBg">
        <pc:chgData name="Mike O'Dowd-Jones" userId="7a3c10e8-8b17-4e26-a5fb-f6af65e08abd" providerId="ADAL" clId="{C47AFB08-D22F-491C-94DA-D45A0C04486C}" dt="2023-11-22T13:39:17.108" v="795"/>
        <pc:sldMkLst>
          <pc:docMk/>
          <pc:sldMk cId="321921773" sldId="296"/>
        </pc:sldMkLst>
        <pc:spChg chg="del">
          <ac:chgData name="Mike O'Dowd-Jones" userId="7a3c10e8-8b17-4e26-a5fb-f6af65e08abd" providerId="ADAL" clId="{C47AFB08-D22F-491C-94DA-D45A0C04486C}" dt="2023-11-19T11:19:33.849" v="322" actId="478"/>
          <ac:spMkLst>
            <pc:docMk/>
            <pc:sldMk cId="321921773" sldId="296"/>
            <ac:spMk id="2" creationId="{08EB5018-F823-0C62-7C62-9AB206D676BD}"/>
          </ac:spMkLst>
        </pc:spChg>
        <pc:spChg chg="add del">
          <ac:chgData name="Mike O'Dowd-Jones" userId="7a3c10e8-8b17-4e26-a5fb-f6af65e08abd" providerId="ADAL" clId="{C47AFB08-D22F-491C-94DA-D45A0C04486C}" dt="2023-11-19T11:20:10.752" v="325" actId="478"/>
          <ac:spMkLst>
            <pc:docMk/>
            <pc:sldMk cId="321921773" sldId="296"/>
            <ac:spMk id="3" creationId="{EF1FA242-888F-B9D9-39CB-46BC499374BA}"/>
          </ac:spMkLst>
        </pc:spChg>
        <pc:spChg chg="mod ord">
          <ac:chgData name="Mike O'Dowd-Jones" userId="7a3c10e8-8b17-4e26-a5fb-f6af65e08abd" providerId="ADAL" clId="{C47AFB08-D22F-491C-94DA-D45A0C04486C}" dt="2023-11-19T11:27:24.620" v="359" actId="20577"/>
          <ac:spMkLst>
            <pc:docMk/>
            <pc:sldMk cId="321921773" sldId="296"/>
            <ac:spMk id="6" creationId="{BBA32BFF-C2BE-F511-3380-9A411FDF0E7F}"/>
          </ac:spMkLst>
        </pc:spChg>
        <pc:spChg chg="mod ord">
          <ac:chgData name="Mike O'Dowd-Jones" userId="7a3c10e8-8b17-4e26-a5fb-f6af65e08abd" providerId="ADAL" clId="{C47AFB08-D22F-491C-94DA-D45A0C04486C}" dt="2023-11-19T11:24:29.074" v="330" actId="26606"/>
          <ac:spMkLst>
            <pc:docMk/>
            <pc:sldMk cId="321921773" sldId="296"/>
            <ac:spMk id="7" creationId="{EF378FB8-7B87-B4A9-3BE5-072862AF7CB8}"/>
          </ac:spMkLst>
        </pc:spChg>
        <pc:spChg chg="add del">
          <ac:chgData name="Mike O'Dowd-Jones" userId="7a3c10e8-8b17-4e26-a5fb-f6af65e08abd" providerId="ADAL" clId="{C47AFB08-D22F-491C-94DA-D45A0C04486C}" dt="2023-11-19T11:24:29.074" v="330" actId="26606"/>
          <ac:spMkLst>
            <pc:docMk/>
            <pc:sldMk cId="321921773" sldId="296"/>
            <ac:spMk id="12" creationId="{8FC9BE17-9A7B-462D-AE50-3D8777387304}"/>
          </ac:spMkLst>
        </pc:spChg>
        <pc:spChg chg="add del">
          <ac:chgData name="Mike O'Dowd-Jones" userId="7a3c10e8-8b17-4e26-a5fb-f6af65e08abd" providerId="ADAL" clId="{C47AFB08-D22F-491C-94DA-D45A0C04486C}" dt="2023-11-19T11:24:29.074" v="330" actId="26606"/>
          <ac:spMkLst>
            <pc:docMk/>
            <pc:sldMk cId="321921773" sldId="296"/>
            <ac:spMk id="14" creationId="{3EBE8569-6AEC-4B8C-8D53-2DE337CDBA65}"/>
          </ac:spMkLst>
        </pc:spChg>
        <pc:spChg chg="add del">
          <ac:chgData name="Mike O'Dowd-Jones" userId="7a3c10e8-8b17-4e26-a5fb-f6af65e08abd" providerId="ADAL" clId="{C47AFB08-D22F-491C-94DA-D45A0C04486C}" dt="2023-11-19T11:24:29.074" v="330" actId="26606"/>
          <ac:spMkLst>
            <pc:docMk/>
            <pc:sldMk cId="321921773" sldId="296"/>
            <ac:spMk id="16" creationId="{55D4142C-5077-457F-A6AD-3FECFDB39685}"/>
          </ac:spMkLst>
        </pc:spChg>
        <pc:spChg chg="add del">
          <ac:chgData name="Mike O'Dowd-Jones" userId="7a3c10e8-8b17-4e26-a5fb-f6af65e08abd" providerId="ADAL" clId="{C47AFB08-D22F-491C-94DA-D45A0C04486C}" dt="2023-11-19T11:24:29.074" v="330" actId="26606"/>
          <ac:spMkLst>
            <pc:docMk/>
            <pc:sldMk cId="321921773" sldId="296"/>
            <ac:spMk id="18" creationId="{7A5F0580-5EE9-419F-96EE-B6529EF6E7D0}"/>
          </ac:spMkLst>
        </pc:spChg>
        <pc:picChg chg="add mod">
          <ac:chgData name="Mike O'Dowd-Jones" userId="7a3c10e8-8b17-4e26-a5fb-f6af65e08abd" providerId="ADAL" clId="{C47AFB08-D22F-491C-94DA-D45A0C04486C}" dt="2023-11-22T13:39:17.108" v="795"/>
          <ac:picMkLst>
            <pc:docMk/>
            <pc:sldMk cId="321921773" sldId="296"/>
            <ac:picMk id="2" creationId="{639F46DE-F5EE-C8CC-1D1E-F96485F52BAC}"/>
          </ac:picMkLst>
        </pc:picChg>
        <pc:picChg chg="add del mod">
          <ac:chgData name="Mike O'Dowd-Jones" userId="7a3c10e8-8b17-4e26-a5fb-f6af65e08abd" providerId="ADAL" clId="{C47AFB08-D22F-491C-94DA-D45A0C04486C}" dt="2023-11-22T13:39:04.534" v="794" actId="478"/>
          <ac:picMkLst>
            <pc:docMk/>
            <pc:sldMk cId="321921773" sldId="296"/>
            <ac:picMk id="4" creationId="{3582881F-C1BF-B15E-1719-D7E8B4252ECF}"/>
          </ac:picMkLst>
        </pc:picChg>
      </pc:sldChg>
      <pc:sldChg chg="addSp modSp mod">
        <pc:chgData name="Mike O'Dowd-Jones" userId="7a3c10e8-8b17-4e26-a5fb-f6af65e08abd" providerId="ADAL" clId="{C47AFB08-D22F-491C-94DA-D45A0C04486C}" dt="2023-11-20T16:32:55.116" v="778" actId="20577"/>
        <pc:sldMkLst>
          <pc:docMk/>
          <pc:sldMk cId="3310968273" sldId="297"/>
        </pc:sldMkLst>
        <pc:spChg chg="mod">
          <ac:chgData name="Mike O'Dowd-Jones" userId="7a3c10e8-8b17-4e26-a5fb-f6af65e08abd" providerId="ADAL" clId="{C47AFB08-D22F-491C-94DA-D45A0C04486C}" dt="2023-11-20T16:32:55.116" v="778" actId="20577"/>
          <ac:spMkLst>
            <pc:docMk/>
            <pc:sldMk cId="3310968273" sldId="297"/>
            <ac:spMk id="6" creationId="{35B0AE0E-42A9-8297-B34F-43E7DD805307}"/>
          </ac:spMkLst>
        </pc:spChg>
        <pc:picChg chg="add mod">
          <ac:chgData name="Mike O'Dowd-Jones" userId="7a3c10e8-8b17-4e26-a5fb-f6af65e08abd" providerId="ADAL" clId="{C47AFB08-D22F-491C-94DA-D45A0C04486C}" dt="2023-11-20T16:30:22.259" v="594" actId="14100"/>
          <ac:picMkLst>
            <pc:docMk/>
            <pc:sldMk cId="3310968273" sldId="297"/>
            <ac:picMk id="3" creationId="{21305E12-744E-4F7D-2536-EA8C9708AB9F}"/>
          </ac:picMkLst>
        </pc:picChg>
        <pc:picChg chg="add mod">
          <ac:chgData name="Mike O'Dowd-Jones" userId="7a3c10e8-8b17-4e26-a5fb-f6af65e08abd" providerId="ADAL" clId="{C47AFB08-D22F-491C-94DA-D45A0C04486C}" dt="2023-11-20T16:30:44.126" v="600" actId="1076"/>
          <ac:picMkLst>
            <pc:docMk/>
            <pc:sldMk cId="3310968273" sldId="297"/>
            <ac:picMk id="5" creationId="{DEF575A9-84FB-CD53-03B4-88967A975112}"/>
          </ac:picMkLst>
        </pc:picChg>
        <pc:picChg chg="add mod">
          <ac:chgData name="Mike O'Dowd-Jones" userId="7a3c10e8-8b17-4e26-a5fb-f6af65e08abd" providerId="ADAL" clId="{C47AFB08-D22F-491C-94DA-D45A0C04486C}" dt="2023-11-20T16:31:04.696" v="602" actId="1076"/>
          <ac:picMkLst>
            <pc:docMk/>
            <pc:sldMk cId="3310968273" sldId="297"/>
            <ac:picMk id="7" creationId="{F90830DE-DA05-E14C-3D8C-510CCC9C38C0}"/>
          </ac:picMkLst>
        </pc:picChg>
      </pc:sldChg>
      <pc:sldChg chg="addSp delSp modSp add mod">
        <pc:chgData name="Mike O'Dowd-Jones" userId="7a3c10e8-8b17-4e26-a5fb-f6af65e08abd" providerId="ADAL" clId="{C47AFB08-D22F-491C-94DA-D45A0C04486C}" dt="2023-11-22T13:45:57.035" v="821" actId="14100"/>
        <pc:sldMkLst>
          <pc:docMk/>
          <pc:sldMk cId="3754560928" sldId="298"/>
        </pc:sldMkLst>
        <pc:spChg chg="add mod">
          <ac:chgData name="Mike O'Dowd-Jones" userId="7a3c10e8-8b17-4e26-a5fb-f6af65e08abd" providerId="ADAL" clId="{C47AFB08-D22F-491C-94DA-D45A0C04486C}" dt="2023-11-19T11:15:24.610" v="269" actId="1076"/>
          <ac:spMkLst>
            <pc:docMk/>
            <pc:sldMk cId="3754560928" sldId="298"/>
            <ac:spMk id="3" creationId="{8FA8622B-1692-E026-65B6-52A9B0309D25}"/>
          </ac:spMkLst>
        </pc:spChg>
        <pc:spChg chg="add mod">
          <ac:chgData name="Mike O'Dowd-Jones" userId="7a3c10e8-8b17-4e26-a5fb-f6af65e08abd" providerId="ADAL" clId="{C47AFB08-D22F-491C-94DA-D45A0C04486C}" dt="2023-11-19T11:14:16.783" v="258" actId="1076"/>
          <ac:spMkLst>
            <pc:docMk/>
            <pc:sldMk cId="3754560928" sldId="298"/>
            <ac:spMk id="5" creationId="{E3B0D582-F50F-7440-9490-CAADD92B4B3A}"/>
          </ac:spMkLst>
        </pc:spChg>
        <pc:spChg chg="del">
          <ac:chgData name="Mike O'Dowd-Jones" userId="7a3c10e8-8b17-4e26-a5fb-f6af65e08abd" providerId="ADAL" clId="{C47AFB08-D22F-491C-94DA-D45A0C04486C}" dt="2023-11-19T11:04:07.530" v="171" actId="478"/>
          <ac:spMkLst>
            <pc:docMk/>
            <pc:sldMk cId="3754560928" sldId="298"/>
            <ac:spMk id="6" creationId="{35B0AE0E-42A9-8297-B34F-43E7DD805307}"/>
          </ac:spMkLst>
        </pc:spChg>
        <pc:spChg chg="add mod">
          <ac:chgData name="Mike O'Dowd-Jones" userId="7a3c10e8-8b17-4e26-a5fb-f6af65e08abd" providerId="ADAL" clId="{C47AFB08-D22F-491C-94DA-D45A0C04486C}" dt="2023-11-19T11:14:45.007" v="264" actId="1076"/>
          <ac:spMkLst>
            <pc:docMk/>
            <pc:sldMk cId="3754560928" sldId="298"/>
            <ac:spMk id="7" creationId="{9A6F565C-4886-10B0-8252-B99EC14561DF}"/>
          </ac:spMkLst>
        </pc:spChg>
        <pc:spChg chg="add mod">
          <ac:chgData name="Mike O'Dowd-Jones" userId="7a3c10e8-8b17-4e26-a5fb-f6af65e08abd" providerId="ADAL" clId="{C47AFB08-D22F-491C-94DA-D45A0C04486C}" dt="2023-11-19T11:14:25.589" v="260" actId="207"/>
          <ac:spMkLst>
            <pc:docMk/>
            <pc:sldMk cId="3754560928" sldId="298"/>
            <ac:spMk id="8" creationId="{69DD66C4-070E-8469-8FFE-B3E96090D8C2}"/>
          </ac:spMkLst>
        </pc:spChg>
        <pc:spChg chg="add mod">
          <ac:chgData name="Mike O'Dowd-Jones" userId="7a3c10e8-8b17-4e26-a5fb-f6af65e08abd" providerId="ADAL" clId="{C47AFB08-D22F-491C-94DA-D45A0C04486C}" dt="2023-11-19T11:14:41.784" v="263" actId="1076"/>
          <ac:spMkLst>
            <pc:docMk/>
            <pc:sldMk cId="3754560928" sldId="298"/>
            <ac:spMk id="9" creationId="{30635BFC-FC89-06D8-BCCD-B3475934D612}"/>
          </ac:spMkLst>
        </pc:spChg>
        <pc:spChg chg="add mod ord">
          <ac:chgData name="Mike O'Dowd-Jones" userId="7a3c10e8-8b17-4e26-a5fb-f6af65e08abd" providerId="ADAL" clId="{C47AFB08-D22F-491C-94DA-D45A0C04486C}" dt="2023-11-19T11:12:10.838" v="235" actId="14100"/>
          <ac:spMkLst>
            <pc:docMk/>
            <pc:sldMk cId="3754560928" sldId="298"/>
            <ac:spMk id="10" creationId="{A9317ECA-128A-0A27-29BF-4860C9630C4E}"/>
          </ac:spMkLst>
        </pc:spChg>
        <pc:spChg chg="add mod ord">
          <ac:chgData name="Mike O'Dowd-Jones" userId="7a3c10e8-8b17-4e26-a5fb-f6af65e08abd" providerId="ADAL" clId="{C47AFB08-D22F-491C-94DA-D45A0C04486C}" dt="2023-11-19T11:12:33.091" v="241" actId="14100"/>
          <ac:spMkLst>
            <pc:docMk/>
            <pc:sldMk cId="3754560928" sldId="298"/>
            <ac:spMk id="11" creationId="{8742C2BD-2A40-656B-6CED-13B0AB982F0D}"/>
          </ac:spMkLst>
        </pc:spChg>
        <pc:spChg chg="add mod ord">
          <ac:chgData name="Mike O'Dowd-Jones" userId="7a3c10e8-8b17-4e26-a5fb-f6af65e08abd" providerId="ADAL" clId="{C47AFB08-D22F-491C-94DA-D45A0C04486C}" dt="2023-11-19T11:14:02.077" v="256" actId="14100"/>
          <ac:spMkLst>
            <pc:docMk/>
            <pc:sldMk cId="3754560928" sldId="298"/>
            <ac:spMk id="12" creationId="{285BA9FC-1465-36E4-7324-2888EB88BE5C}"/>
          </ac:spMkLst>
        </pc:spChg>
        <pc:spChg chg="add mod ord">
          <ac:chgData name="Mike O'Dowd-Jones" userId="7a3c10e8-8b17-4e26-a5fb-f6af65e08abd" providerId="ADAL" clId="{C47AFB08-D22F-491C-94DA-D45A0C04486C}" dt="2023-11-22T13:38:51.429" v="793" actId="14100"/>
          <ac:spMkLst>
            <pc:docMk/>
            <pc:sldMk cId="3754560928" sldId="298"/>
            <ac:spMk id="13" creationId="{75E81A4C-7D74-F13D-D67F-E43E8F9B946B}"/>
          </ac:spMkLst>
        </pc:spChg>
        <pc:spChg chg="add mod">
          <ac:chgData name="Mike O'Dowd-Jones" userId="7a3c10e8-8b17-4e26-a5fb-f6af65e08abd" providerId="ADAL" clId="{C47AFB08-D22F-491C-94DA-D45A0C04486C}" dt="2023-11-19T11:15:27.363" v="270" actId="1076"/>
          <ac:spMkLst>
            <pc:docMk/>
            <pc:sldMk cId="3754560928" sldId="298"/>
            <ac:spMk id="15" creationId="{89923840-F24E-8849-5014-E20318EAB5D2}"/>
          </ac:spMkLst>
        </pc:spChg>
        <pc:picChg chg="del mod">
          <ac:chgData name="Mike O'Dowd-Jones" userId="7a3c10e8-8b17-4e26-a5fb-f6af65e08abd" providerId="ADAL" clId="{C47AFB08-D22F-491C-94DA-D45A0C04486C}" dt="2023-11-22T13:38:41.937" v="792" actId="478"/>
          <ac:picMkLst>
            <pc:docMk/>
            <pc:sldMk cId="3754560928" sldId="298"/>
            <ac:picMk id="2" creationId="{D801B8DD-904B-393E-CDBF-673478EB4BA3}"/>
          </ac:picMkLst>
        </pc:picChg>
        <pc:picChg chg="add mod">
          <ac:chgData name="Mike O'Dowd-Jones" userId="7a3c10e8-8b17-4e26-a5fb-f6af65e08abd" providerId="ADAL" clId="{C47AFB08-D22F-491C-94DA-D45A0C04486C}" dt="2023-11-22T13:45:57.035" v="821" actId="14100"/>
          <ac:picMkLst>
            <pc:docMk/>
            <pc:sldMk cId="3754560928" sldId="298"/>
            <ac:picMk id="14" creationId="{821BE81B-3575-9A83-6FFD-B1B490A94C10}"/>
          </ac:picMkLst>
        </pc:picChg>
      </pc:sldChg>
      <pc:sldChg chg="addSp delSp modSp add del mod">
        <pc:chgData name="Mike O'Dowd-Jones" userId="7a3c10e8-8b17-4e26-a5fb-f6af65e08abd" providerId="ADAL" clId="{C47AFB08-D22F-491C-94DA-D45A0C04486C}" dt="2023-11-22T13:58:33.318" v="858" actId="2696"/>
        <pc:sldMkLst>
          <pc:docMk/>
          <pc:sldMk cId="3764655717" sldId="299"/>
        </pc:sldMkLst>
        <pc:spChg chg="mod">
          <ac:chgData name="Mike O'Dowd-Jones" userId="7a3c10e8-8b17-4e26-a5fb-f6af65e08abd" providerId="ADAL" clId="{C47AFB08-D22F-491C-94DA-D45A0C04486C}" dt="2023-11-19T11:35:47.703" v="450" actId="1076"/>
          <ac:spMkLst>
            <pc:docMk/>
            <pc:sldMk cId="3764655717" sldId="299"/>
            <ac:spMk id="4" creationId="{130FA1E5-F0D0-D3F1-BD6C-BAD0526181B5}"/>
          </ac:spMkLst>
        </pc:spChg>
        <pc:spChg chg="del mod">
          <ac:chgData name="Mike O'Dowd-Jones" userId="7a3c10e8-8b17-4e26-a5fb-f6af65e08abd" providerId="ADAL" clId="{C47AFB08-D22F-491C-94DA-D45A0C04486C}" dt="2023-11-19T11:29:11.652" v="416" actId="478"/>
          <ac:spMkLst>
            <pc:docMk/>
            <pc:sldMk cId="3764655717" sldId="299"/>
            <ac:spMk id="6" creationId="{35B0AE0E-42A9-8297-B34F-43E7DD805307}"/>
          </ac:spMkLst>
        </pc:spChg>
        <pc:picChg chg="add mod ord">
          <ac:chgData name="Mike O'Dowd-Jones" userId="7a3c10e8-8b17-4e26-a5fb-f6af65e08abd" providerId="ADAL" clId="{C47AFB08-D22F-491C-94DA-D45A0C04486C}" dt="2023-11-22T13:52:39.885" v="834" actId="1076"/>
          <ac:picMkLst>
            <pc:docMk/>
            <pc:sldMk cId="3764655717" sldId="299"/>
            <ac:picMk id="3" creationId="{1AAE37BD-1B6A-8DB7-45CA-A764862E6285}"/>
          </ac:picMkLst>
        </pc:picChg>
        <pc:picChg chg="del">
          <ac:chgData name="Mike O'Dowd-Jones" userId="7a3c10e8-8b17-4e26-a5fb-f6af65e08abd" providerId="ADAL" clId="{C47AFB08-D22F-491C-94DA-D45A0C04486C}" dt="2023-11-19T11:29:04.709" v="413" actId="478"/>
          <ac:picMkLst>
            <pc:docMk/>
            <pc:sldMk cId="3764655717" sldId="299"/>
            <ac:picMk id="3" creationId="{21305E12-744E-4F7D-2536-EA8C9708AB9F}"/>
          </ac:picMkLst>
        </pc:picChg>
        <pc:picChg chg="add del mod">
          <ac:chgData name="Mike O'Dowd-Jones" userId="7a3c10e8-8b17-4e26-a5fb-f6af65e08abd" providerId="ADAL" clId="{C47AFB08-D22F-491C-94DA-D45A0C04486C}" dt="2023-11-19T11:53:08.108" v="474" actId="478"/>
          <ac:picMkLst>
            <pc:docMk/>
            <pc:sldMk cId="3764655717" sldId="299"/>
            <ac:picMk id="5" creationId="{DF260F1D-148C-2FF0-CB46-767D29C5AE8B}"/>
          </ac:picMkLst>
        </pc:picChg>
        <pc:picChg chg="del">
          <ac:chgData name="Mike O'Dowd-Jones" userId="7a3c10e8-8b17-4e26-a5fb-f6af65e08abd" providerId="ADAL" clId="{C47AFB08-D22F-491C-94DA-D45A0C04486C}" dt="2023-11-19T11:29:05.324" v="414" actId="478"/>
          <ac:picMkLst>
            <pc:docMk/>
            <pc:sldMk cId="3764655717" sldId="299"/>
            <ac:picMk id="7" creationId="{F90830DE-DA05-E14C-3D8C-510CCC9C38C0}"/>
          </ac:picMkLst>
        </pc:picChg>
        <pc:picChg chg="add del mod">
          <ac:chgData name="Mike O'Dowd-Jones" userId="7a3c10e8-8b17-4e26-a5fb-f6af65e08abd" providerId="ADAL" clId="{C47AFB08-D22F-491C-94DA-D45A0C04486C}" dt="2023-11-19T11:57:23.046" v="558" actId="478"/>
          <ac:picMkLst>
            <pc:docMk/>
            <pc:sldMk cId="3764655717" sldId="299"/>
            <ac:picMk id="9" creationId="{97CA1051-613C-B592-E071-1F4846E09CAC}"/>
          </ac:picMkLst>
        </pc:picChg>
        <pc:picChg chg="add del mod ord">
          <ac:chgData name="Mike O'Dowd-Jones" userId="7a3c10e8-8b17-4e26-a5fb-f6af65e08abd" providerId="ADAL" clId="{C47AFB08-D22F-491C-94DA-D45A0C04486C}" dt="2023-11-22T13:51:03.882" v="822" actId="478"/>
          <ac:picMkLst>
            <pc:docMk/>
            <pc:sldMk cId="3764655717" sldId="299"/>
            <ac:picMk id="10" creationId="{EEE0D45D-6345-5698-67FC-5248E6F0BB77}"/>
          </ac:picMkLst>
        </pc:picChg>
        <pc:picChg chg="add mod">
          <ac:chgData name="Mike O'Dowd-Jones" userId="7a3c10e8-8b17-4e26-a5fb-f6af65e08abd" providerId="ADAL" clId="{C47AFB08-D22F-491C-94DA-D45A0C04486C}" dt="2023-11-22T13:52:42.135" v="835" actId="1076"/>
          <ac:picMkLst>
            <pc:docMk/>
            <pc:sldMk cId="3764655717" sldId="299"/>
            <ac:picMk id="11" creationId="{69536C36-9D52-F55D-EBC8-FBC59D59DBCA}"/>
          </ac:picMkLst>
        </pc:picChg>
        <pc:picChg chg="add mod">
          <ac:chgData name="Mike O'Dowd-Jones" userId="7a3c10e8-8b17-4e26-a5fb-f6af65e08abd" providerId="ADAL" clId="{C47AFB08-D22F-491C-94DA-D45A0C04486C}" dt="2023-11-22T13:52:43.127" v="836" actId="1076"/>
          <ac:picMkLst>
            <pc:docMk/>
            <pc:sldMk cId="3764655717" sldId="299"/>
            <ac:picMk id="13" creationId="{DF4778EF-1588-1444-9916-1528617DB6FF}"/>
          </ac:picMkLst>
        </pc:picChg>
        <pc:picChg chg="add del mod">
          <ac:chgData name="Mike O'Dowd-Jones" userId="7a3c10e8-8b17-4e26-a5fb-f6af65e08abd" providerId="ADAL" clId="{C47AFB08-D22F-491C-94DA-D45A0C04486C}" dt="2023-11-19T11:53:25.979" v="480"/>
          <ac:picMkLst>
            <pc:docMk/>
            <pc:sldMk cId="3764655717" sldId="299"/>
            <ac:picMk id="1026" creationId="{44350E28-09DE-BB25-C304-1DD15C89B72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E2C90-FBC6-E37B-61A6-B69897A3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7FCEEF8-FA2E-0E34-7170-60CC08249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EA079-2DF0-4519-9D44-C5FEA9F9D809}" type="datetimeFigureOut">
              <a:rPr lang="en-GB" smtClean="0"/>
              <a:t>30/11/2023</a:t>
            </a:fld>
            <a:endParaRPr lang="en-GB"/>
          </a:p>
        </p:txBody>
      </p:sp>
      <p:sp>
        <p:nvSpPr>
          <p:cNvPr id="4" name="Footer Placeholder 3">
            <a:extLst>
              <a:ext uri="{FF2B5EF4-FFF2-40B4-BE49-F238E27FC236}">
                <a16:creationId xmlns:a16="http://schemas.microsoft.com/office/drawing/2014/main" id="{DF8E4C6B-AC6E-BE49-7E90-3D438ED73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47CE52-C97E-DCF0-DCF7-A61ECD9DE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0BEA3-A71A-41F8-902B-A9BB571639B1}" type="slidenum">
              <a:rPr lang="en-GB" smtClean="0"/>
              <a:t>‹#›</a:t>
            </a:fld>
            <a:endParaRPr lang="en-GB"/>
          </a:p>
        </p:txBody>
      </p:sp>
    </p:spTree>
    <p:extLst>
      <p:ext uri="{BB962C8B-B14F-4D97-AF65-F5344CB8AC3E}">
        <p14:creationId xmlns:p14="http://schemas.microsoft.com/office/powerpoint/2010/main" val="207541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B0D0-8AEB-41E1-A72C-FE34B1678B0D}"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E98C-7401-4C68-AAD2-BC26A1380E66}" type="slidenum">
              <a:rPr lang="en-GB" smtClean="0"/>
              <a:t>‹#›</a:t>
            </a:fld>
            <a:endParaRPr lang="en-GB"/>
          </a:p>
        </p:txBody>
      </p:sp>
    </p:spTree>
    <p:extLst>
      <p:ext uri="{BB962C8B-B14F-4D97-AF65-F5344CB8AC3E}">
        <p14:creationId xmlns:p14="http://schemas.microsoft.com/office/powerpoint/2010/main" val="33177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1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495786" y="456422"/>
            <a:ext cx="4339656" cy="2252272"/>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495786" y="3576309"/>
            <a:ext cx="4339656" cy="2252272"/>
          </a:xfrm>
          <a:prstGeom prst="rect">
            <a:avLst/>
          </a:prstGeom>
        </p:spPr>
        <p:txBody>
          <a:bodyPr/>
          <a:lstStyle/>
          <a:p>
            <a:endParaRPr lang="en-GB"/>
          </a:p>
        </p:txBody>
      </p:sp>
    </p:spTree>
    <p:extLst>
      <p:ext uri="{BB962C8B-B14F-4D97-AF65-F5344CB8AC3E}">
        <p14:creationId xmlns:p14="http://schemas.microsoft.com/office/powerpoint/2010/main" val="351226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7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59499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109149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43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a:extLst>
              <a:ext uri="{FF2B5EF4-FFF2-40B4-BE49-F238E27FC236}">
                <a16:creationId xmlns:a16="http://schemas.microsoft.com/office/drawing/2014/main" id="{5904852E-5BDE-4F31-A115-E7DEAB6B14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0229850" cy="6858000"/>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95001"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E3451E-B880-94C7-0B09-43313F30BC1D}"/>
              </a:ext>
            </a:extLst>
          </p:cNvPr>
          <p:cNvSpPr/>
          <p:nvPr userDrawn="1"/>
        </p:nvSpPr>
        <p:spPr>
          <a:xfrm>
            <a:off x="7004482" y="1"/>
            <a:ext cx="5187518" cy="6922652"/>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le&#10;&#10;Description automatically generated">
            <a:extLst>
              <a:ext uri="{FF2B5EF4-FFF2-40B4-BE49-F238E27FC236}">
                <a16:creationId xmlns:a16="http://schemas.microsoft.com/office/drawing/2014/main" id="{81677155-4FAF-D144-791F-3758B3D63D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9800000">
            <a:off x="7053743" y="4370025"/>
            <a:ext cx="5792286" cy="3766803"/>
          </a:xfrm>
          <a:prstGeom prst="rect">
            <a:avLst/>
          </a:prstGeom>
        </p:spPr>
      </p:pic>
      <p:cxnSp>
        <p:nvCxnSpPr>
          <p:cNvPr id="8" name="Straight Connector 7">
            <a:extLst>
              <a:ext uri="{FF2B5EF4-FFF2-40B4-BE49-F238E27FC236}">
                <a16:creationId xmlns:a16="http://schemas.microsoft.com/office/drawing/2014/main" id="{859AEF0C-9591-6D91-3888-D1A07A1492E8}"/>
              </a:ext>
            </a:extLst>
          </p:cNvPr>
          <p:cNvCxnSpPr>
            <a:cxnSpLocks/>
          </p:cNvCxnSpPr>
          <p:nvPr userDrawn="1"/>
        </p:nvCxnSpPr>
        <p:spPr>
          <a:xfrm>
            <a:off x="847550" y="1248063"/>
            <a:ext cx="583733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508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453FC0-0102-35C4-F1B4-3B8B75CE6BF5}"/>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B083A677-4B28-1812-C4A1-BB7ED0E557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9800000">
            <a:off x="7291524" y="5132462"/>
            <a:ext cx="4989911" cy="3041270"/>
          </a:xfrm>
          <a:prstGeom prst="rect">
            <a:avLst/>
          </a:prstGeom>
        </p:spPr>
      </p:pic>
    </p:spTree>
    <p:extLst>
      <p:ext uri="{BB962C8B-B14F-4D97-AF65-F5344CB8AC3E}">
        <p14:creationId xmlns:p14="http://schemas.microsoft.com/office/powerpoint/2010/main" val="68424087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9800000">
            <a:off x="7291524" y="5132462"/>
            <a:ext cx="4989911" cy="3041270"/>
          </a:xfrm>
          <a:prstGeom prst="rect">
            <a:avLst/>
          </a:prstGeom>
        </p:spPr>
      </p:pic>
    </p:spTree>
    <p:extLst>
      <p:ext uri="{BB962C8B-B14F-4D97-AF65-F5344CB8AC3E}">
        <p14:creationId xmlns:p14="http://schemas.microsoft.com/office/powerpoint/2010/main" val="397311981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68A6119-C88D-3649-1CD4-7CC0622E9784}"/>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ircle&#10;&#10;Description automatically generated">
            <a:extLst>
              <a:ext uri="{FF2B5EF4-FFF2-40B4-BE49-F238E27FC236}">
                <a16:creationId xmlns:a16="http://schemas.microsoft.com/office/drawing/2014/main" id="{D47B3F49-4DAA-D4D0-1CB6-2B7CBB9B6B0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9800000">
            <a:off x="7291524" y="5132462"/>
            <a:ext cx="4989911" cy="3041270"/>
          </a:xfrm>
          <a:prstGeom prst="rect">
            <a:avLst/>
          </a:prstGeom>
        </p:spPr>
      </p:pic>
    </p:spTree>
    <p:extLst>
      <p:ext uri="{BB962C8B-B14F-4D97-AF65-F5344CB8AC3E}">
        <p14:creationId xmlns:p14="http://schemas.microsoft.com/office/powerpoint/2010/main" val="206636480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950EE9-87B8-A6A1-83DF-026C64CBFB6A}"/>
              </a:ext>
            </a:extLst>
          </p:cNvPr>
          <p:cNvCxnSpPr>
            <a:cxnSpLocks/>
          </p:cNvCxnSpPr>
          <p:nvPr userDrawn="1"/>
        </p:nvCxnSpPr>
        <p:spPr>
          <a:xfrm>
            <a:off x="4692072" y="6008963"/>
            <a:ext cx="690216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33E436F-A51F-4978-BFD2-80DC7D457BB2}"/>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000" b="7822"/>
          <a:stretch/>
        </p:blipFill>
        <p:spPr>
          <a:xfrm>
            <a:off x="0" y="2613891"/>
            <a:ext cx="4231614" cy="4244108"/>
          </a:xfrm>
          <a:prstGeom prst="rect">
            <a:avLst/>
          </a:prstGeom>
        </p:spPr>
      </p:pic>
    </p:spTree>
    <p:extLst>
      <p:ext uri="{BB962C8B-B14F-4D97-AF65-F5344CB8AC3E}">
        <p14:creationId xmlns:p14="http://schemas.microsoft.com/office/powerpoint/2010/main" val="134744465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6.sv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0.svg"/><Relationship Id="rId15" Type="http://schemas.openxmlformats.org/officeDocument/2006/relationships/image" Target="../media/image66.svg"/><Relationship Id="rId10" Type="http://schemas.openxmlformats.org/officeDocument/2006/relationships/image" Target="../media/image61.png"/><Relationship Id="rId4" Type="http://schemas.openxmlformats.org/officeDocument/2006/relationships/image" Target="../media/image49.png"/><Relationship Id="rId9" Type="http://schemas.openxmlformats.org/officeDocument/2006/relationships/image" Target="../media/image60.svg"/><Relationship Id="rId1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48.sv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47.png"/><Relationship Id="rId2"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71.png"/><Relationship Id="rId11" Type="http://schemas.openxmlformats.org/officeDocument/2006/relationships/image" Target="../media/image74.svg"/><Relationship Id="rId5" Type="http://schemas.openxmlformats.org/officeDocument/2006/relationships/image" Target="../media/image70.svg"/><Relationship Id="rId10" Type="http://schemas.openxmlformats.org/officeDocument/2006/relationships/image" Target="../media/image73.png"/><Relationship Id="rId4" Type="http://schemas.openxmlformats.org/officeDocument/2006/relationships/image" Target="../media/image69.png"/><Relationship Id="rId9" Type="http://schemas.openxmlformats.org/officeDocument/2006/relationships/image" Target="../media/image66.svg"/></Relationships>
</file>

<file path=ppt/slides/_rels/slide12.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62.svg"/><Relationship Id="rId2"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78.sv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5.xml"/><Relationship Id="rId6" Type="http://schemas.openxmlformats.org/officeDocument/2006/relationships/image" Target="../media/image83.png"/><Relationship Id="rId11" Type="http://schemas.openxmlformats.org/officeDocument/2006/relationships/image" Target="../media/image16.svg"/><Relationship Id="rId5" Type="http://schemas.openxmlformats.org/officeDocument/2006/relationships/image" Target="../media/image82.svg"/><Relationship Id="rId10" Type="http://schemas.openxmlformats.org/officeDocument/2006/relationships/image" Target="../media/image15.png"/><Relationship Id="rId4" Type="http://schemas.openxmlformats.org/officeDocument/2006/relationships/image" Target="../media/image81.png"/><Relationship Id="rId9" Type="http://schemas.openxmlformats.org/officeDocument/2006/relationships/image" Target="../media/image86.sv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88.svg"/><Relationship Id="rId5" Type="http://schemas.openxmlformats.org/officeDocument/2006/relationships/image" Target="../media/image62.svg"/><Relationship Id="rId10" Type="http://schemas.openxmlformats.org/officeDocument/2006/relationships/image" Target="../media/image87.png"/><Relationship Id="rId4" Type="http://schemas.openxmlformats.org/officeDocument/2006/relationships/image" Target="../media/image61.png"/><Relationship Id="rId9" Type="http://schemas.openxmlformats.org/officeDocument/2006/relationships/image" Target="../media/image66.svg"/></Relationships>
</file>

<file path=ppt/slides/_rels/slide15.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64.svg"/><Relationship Id="rId18" Type="http://schemas.openxmlformats.org/officeDocument/2006/relationships/image" Target="../media/image51.png"/><Relationship Id="rId26" Type="http://schemas.openxmlformats.org/officeDocument/2006/relationships/image" Target="../media/image15.png"/><Relationship Id="rId3" Type="http://schemas.openxmlformats.org/officeDocument/2006/relationships/image" Target="../media/image90.svg"/><Relationship Id="rId21" Type="http://schemas.openxmlformats.org/officeDocument/2006/relationships/image" Target="../media/image100.svg"/><Relationship Id="rId7" Type="http://schemas.openxmlformats.org/officeDocument/2006/relationships/image" Target="../media/image94.svg"/><Relationship Id="rId12" Type="http://schemas.openxmlformats.org/officeDocument/2006/relationships/image" Target="../media/image63.png"/><Relationship Id="rId17" Type="http://schemas.openxmlformats.org/officeDocument/2006/relationships/image" Target="../media/image34.svg"/><Relationship Id="rId25" Type="http://schemas.openxmlformats.org/officeDocument/2006/relationships/image" Target="../media/image104.svg"/><Relationship Id="rId2" Type="http://schemas.openxmlformats.org/officeDocument/2006/relationships/image" Target="../media/image89.png"/><Relationship Id="rId16" Type="http://schemas.openxmlformats.org/officeDocument/2006/relationships/image" Target="../media/image33.png"/><Relationship Id="rId20" Type="http://schemas.openxmlformats.org/officeDocument/2006/relationships/image" Target="../media/image99.png"/><Relationship Id="rId1" Type="http://schemas.openxmlformats.org/officeDocument/2006/relationships/slideLayout" Target="../slideLayouts/slideLayout5.xml"/><Relationship Id="rId6" Type="http://schemas.openxmlformats.org/officeDocument/2006/relationships/image" Target="../media/image93.png"/><Relationship Id="rId11" Type="http://schemas.openxmlformats.org/officeDocument/2006/relationships/image" Target="../media/image98.svg"/><Relationship Id="rId24" Type="http://schemas.openxmlformats.org/officeDocument/2006/relationships/image" Target="../media/image103.png"/><Relationship Id="rId5" Type="http://schemas.openxmlformats.org/officeDocument/2006/relationships/image" Target="../media/image92.svg"/><Relationship Id="rId15" Type="http://schemas.openxmlformats.org/officeDocument/2006/relationships/image" Target="../media/image66.svg"/><Relationship Id="rId23" Type="http://schemas.openxmlformats.org/officeDocument/2006/relationships/image" Target="../media/image102.svg"/><Relationship Id="rId10" Type="http://schemas.openxmlformats.org/officeDocument/2006/relationships/image" Target="../media/image97.png"/><Relationship Id="rId19" Type="http://schemas.openxmlformats.org/officeDocument/2006/relationships/image" Target="../media/image52.svg"/><Relationship Id="rId4" Type="http://schemas.openxmlformats.org/officeDocument/2006/relationships/image" Target="../media/image91.png"/><Relationship Id="rId9" Type="http://schemas.openxmlformats.org/officeDocument/2006/relationships/image" Target="../media/image96.svg"/><Relationship Id="rId14" Type="http://schemas.openxmlformats.org/officeDocument/2006/relationships/image" Target="../media/image65.png"/><Relationship Id="rId22" Type="http://schemas.openxmlformats.org/officeDocument/2006/relationships/image" Target="../media/image101.png"/><Relationship Id="rId27"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4.svg"/><Relationship Id="rId18" Type="http://schemas.openxmlformats.org/officeDocument/2006/relationships/image" Target="../media/image119.png"/><Relationship Id="rId26" Type="http://schemas.openxmlformats.org/officeDocument/2006/relationships/image" Target="../media/image121.png"/><Relationship Id="rId3" Type="http://schemas.openxmlformats.org/officeDocument/2006/relationships/image" Target="../media/image106.svg"/><Relationship Id="rId21" Type="http://schemas.openxmlformats.org/officeDocument/2006/relationships/image" Target="../media/image60.svg"/><Relationship Id="rId7" Type="http://schemas.openxmlformats.org/officeDocument/2006/relationships/image" Target="../media/image110.svg"/><Relationship Id="rId12" Type="http://schemas.openxmlformats.org/officeDocument/2006/relationships/image" Target="../media/image113.png"/><Relationship Id="rId17" Type="http://schemas.openxmlformats.org/officeDocument/2006/relationships/image" Target="../media/image118.svg"/><Relationship Id="rId25" Type="http://schemas.openxmlformats.org/officeDocument/2006/relationships/image" Target="../media/image102.svg"/><Relationship Id="rId2" Type="http://schemas.openxmlformats.org/officeDocument/2006/relationships/image" Target="../media/image105.png"/><Relationship Id="rId16" Type="http://schemas.openxmlformats.org/officeDocument/2006/relationships/image" Target="../media/image117.png"/><Relationship Id="rId20" Type="http://schemas.openxmlformats.org/officeDocument/2006/relationships/image" Target="../media/image59.png"/><Relationship Id="rId29" Type="http://schemas.openxmlformats.org/officeDocument/2006/relationships/image" Target="../media/image124.svg"/><Relationship Id="rId1" Type="http://schemas.openxmlformats.org/officeDocument/2006/relationships/slideLayout" Target="../slideLayouts/slideLayout5.xml"/><Relationship Id="rId6" Type="http://schemas.openxmlformats.org/officeDocument/2006/relationships/image" Target="../media/image109.png"/><Relationship Id="rId11" Type="http://schemas.openxmlformats.org/officeDocument/2006/relationships/image" Target="../media/image82.svg"/><Relationship Id="rId24" Type="http://schemas.openxmlformats.org/officeDocument/2006/relationships/image" Target="../media/image101.png"/><Relationship Id="rId5" Type="http://schemas.openxmlformats.org/officeDocument/2006/relationships/image" Target="../media/image108.svg"/><Relationship Id="rId15" Type="http://schemas.openxmlformats.org/officeDocument/2006/relationships/image" Target="../media/image116.svg"/><Relationship Id="rId23" Type="http://schemas.openxmlformats.org/officeDocument/2006/relationships/image" Target="../media/image26.svg"/><Relationship Id="rId28" Type="http://schemas.openxmlformats.org/officeDocument/2006/relationships/image" Target="../media/image123.png"/><Relationship Id="rId10" Type="http://schemas.openxmlformats.org/officeDocument/2006/relationships/image" Target="../media/image81.png"/><Relationship Id="rId19" Type="http://schemas.openxmlformats.org/officeDocument/2006/relationships/image" Target="../media/image120.svg"/><Relationship Id="rId4" Type="http://schemas.openxmlformats.org/officeDocument/2006/relationships/image" Target="../media/image107.png"/><Relationship Id="rId9" Type="http://schemas.openxmlformats.org/officeDocument/2006/relationships/image" Target="../media/image112.svg"/><Relationship Id="rId14" Type="http://schemas.openxmlformats.org/officeDocument/2006/relationships/image" Target="../media/image115.png"/><Relationship Id="rId22" Type="http://schemas.openxmlformats.org/officeDocument/2006/relationships/image" Target="../media/image25.png"/><Relationship Id="rId27" Type="http://schemas.openxmlformats.org/officeDocument/2006/relationships/image" Target="../media/image122.svg"/></Relationships>
</file>

<file path=ppt/slides/_rels/slide1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hyperlink" Target="https://somersetcouncil.citizenspace.com/planning/creating-places-for-peopl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5.xml"/><Relationship Id="rId4" Type="http://schemas.openxmlformats.org/officeDocument/2006/relationships/image" Target="../media/image1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png"/><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svg"/><Relationship Id="rId21" Type="http://schemas.openxmlformats.org/officeDocument/2006/relationships/image" Target="../media/image34.svg"/><Relationship Id="rId34" Type="http://schemas.openxmlformats.org/officeDocument/2006/relationships/image" Target="../media/image47.png"/><Relationship Id="rId7" Type="http://schemas.openxmlformats.org/officeDocument/2006/relationships/image" Target="../media/image20.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svg"/><Relationship Id="rId41" Type="http://schemas.openxmlformats.org/officeDocument/2006/relationships/image" Target="../media/image54.sv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svg"/><Relationship Id="rId40" Type="http://schemas.openxmlformats.org/officeDocument/2006/relationships/image" Target="../media/image53.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image" Target="../media/image23.png"/><Relationship Id="rId19" Type="http://schemas.openxmlformats.org/officeDocument/2006/relationships/image" Target="../media/image32.svg"/><Relationship Id="rId31" Type="http://schemas.openxmlformats.org/officeDocument/2006/relationships/image" Target="../media/image44.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png"/><Relationship Id="rId35" Type="http://schemas.openxmlformats.org/officeDocument/2006/relationships/image" Target="../media/image48.svg"/><Relationship Id="rId8" Type="http://schemas.openxmlformats.org/officeDocument/2006/relationships/image" Target="../media/image21.png"/><Relationship Id="rId3" Type="http://schemas.openxmlformats.org/officeDocument/2006/relationships/image" Target="../media/image16.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38"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131450" y="1486447"/>
            <a:ext cx="9456498" cy="1446550"/>
          </a:xfrm>
          <a:prstGeom prst="rect">
            <a:avLst/>
          </a:prstGeom>
          <a:noFill/>
        </p:spPr>
        <p:txBody>
          <a:bodyPr wrap="square" lIns="91440" tIns="45720" rIns="91440" bIns="45720" rtlCol="0" anchor="t">
            <a:spAutoFit/>
          </a:bodyPr>
          <a:lstStyle/>
          <a:p>
            <a:r>
              <a:rPr lang="en-GB" sz="4400" b="1" dirty="0">
                <a:solidFill>
                  <a:schemeClr val="bg1"/>
                </a:solidFill>
                <a:latin typeface="Arial"/>
                <a:cs typeface="Arial"/>
              </a:rPr>
              <a:t>Decide and Provide Guidance and Transport Policy</a:t>
            </a:r>
            <a:endParaRPr lang="en-US" sz="4400" dirty="0">
              <a:solidFill>
                <a:schemeClr val="bg1"/>
              </a:solidFill>
              <a:latin typeface="Arial"/>
              <a:cs typeface="Arial"/>
            </a:endParaRPr>
          </a:p>
        </p:txBody>
      </p:sp>
      <p:sp>
        <p:nvSpPr>
          <p:cNvPr id="3" name="TextBox 2">
            <a:extLst>
              <a:ext uri="{FF2B5EF4-FFF2-40B4-BE49-F238E27FC236}">
                <a16:creationId xmlns:a16="http://schemas.microsoft.com/office/drawing/2014/main" id="{F548BFAA-A455-21EE-7689-E90BF9160637}"/>
              </a:ext>
            </a:extLst>
          </p:cNvPr>
          <p:cNvSpPr txBox="1"/>
          <p:nvPr/>
        </p:nvSpPr>
        <p:spPr>
          <a:xfrm>
            <a:off x="205888" y="3094007"/>
            <a:ext cx="8971242" cy="830997"/>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Mike O’Dowd-Jones - Head of Transportation  </a:t>
            </a:r>
            <a:r>
              <a:rPr lang="en-GB" sz="2000" b="1" dirty="0">
                <a:solidFill>
                  <a:schemeClr val="bg1"/>
                </a:solidFill>
                <a:latin typeface="Arial" panose="020B0604020202020204" pitchFamily="34" charset="0"/>
                <a:cs typeface="Arial" panose="020B0604020202020204" pitchFamily="34" charset="0"/>
              </a:rPr>
              <a:t>mike.odowdjones@somerset.gov.uk</a:t>
            </a:r>
          </a:p>
        </p:txBody>
      </p:sp>
    </p:spTree>
    <p:extLst>
      <p:ext uri="{BB962C8B-B14F-4D97-AF65-F5344CB8AC3E}">
        <p14:creationId xmlns:p14="http://schemas.microsoft.com/office/powerpoint/2010/main" val="76358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93945"/>
            <a:ext cx="10773096" cy="1569660"/>
          </a:xfrm>
          <a:prstGeom prst="rect">
            <a:avLst/>
          </a:prstGeom>
          <a:noFill/>
        </p:spPr>
        <p:txBody>
          <a:bodyPr wrap="square" lIns="91440" tIns="45720" rIns="91440" bIns="45720" rtlCol="0" anchor="t">
            <a:spAutoFit/>
          </a:bodyPr>
          <a:lstStyle/>
          <a:p>
            <a:r>
              <a:rPr lang="en-GB" sz="4800" b="1" dirty="0">
                <a:solidFill>
                  <a:srgbClr val="006072"/>
                </a:solidFill>
                <a:latin typeface="Arial"/>
                <a:cs typeface="Arial"/>
              </a:rPr>
              <a:t>Guiding Principles (2)</a:t>
            </a:r>
          </a:p>
          <a:p>
            <a:endParaRPr lang="en-GB" sz="4800" b="1" dirty="0">
              <a:solidFill>
                <a:srgbClr val="00607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11EFA6F-6D48-5B06-7D44-2523ACB63955}"/>
              </a:ext>
            </a:extLst>
          </p:cNvPr>
          <p:cNvSpPr txBox="1"/>
          <p:nvPr/>
        </p:nvSpPr>
        <p:spPr>
          <a:xfrm>
            <a:off x="1051157" y="4523480"/>
            <a:ext cx="8729075" cy="1754326"/>
          </a:xfrm>
          <a:prstGeom prst="rect">
            <a:avLst/>
          </a:prstGeom>
          <a:noFill/>
        </p:spPr>
        <p:txBody>
          <a:bodyPr wrap="square" lIns="91440" tIns="45720" rIns="91440" bIns="45720" rtlCol="0" anchor="t">
            <a:spAutoFit/>
          </a:bodyPr>
          <a:lstStyle/>
          <a:p>
            <a:pPr marR="174625" lvl="1">
              <a:spcBef>
                <a:spcPts val="509"/>
              </a:spcBef>
            </a:pPr>
            <a:r>
              <a:rPr lang="en-GB" dirty="0">
                <a:solidFill>
                  <a:srgbClr val="006072"/>
                </a:solidFill>
                <a:latin typeface="Microsoft New Tai Lue"/>
                <a:cs typeface="Microsoft New Tai Lue"/>
              </a:rPr>
              <a:t>We will expect </a:t>
            </a:r>
            <a:r>
              <a:rPr lang="en-GB" b="1" u="sng" dirty="0">
                <a:solidFill>
                  <a:srgbClr val="006072"/>
                </a:solidFill>
                <a:latin typeface="Microsoft New Tai Lue"/>
                <a:cs typeface="Microsoft New Tai Lue"/>
              </a:rPr>
              <a:t>developers to provide high quality active travel and public transport networks</a:t>
            </a:r>
            <a:r>
              <a:rPr lang="en-GB" dirty="0">
                <a:solidFill>
                  <a:srgbClr val="006072"/>
                </a:solidFill>
                <a:latin typeface="Microsoft New Tai Lue"/>
                <a:cs typeface="Microsoft New Tai Lue"/>
              </a:rPr>
              <a:t> within and accessing new development areas, to ensure new development does not create significant additional congestion, rather than creating additional highway capacity for private car traffic. We will expect developers to implement high-quality sustainable travel plans which include a wide range of measures and incentives to enable active travel.</a:t>
            </a:r>
          </a:p>
        </p:txBody>
      </p:sp>
      <p:sp>
        <p:nvSpPr>
          <p:cNvPr id="2" name="TextBox 1">
            <a:extLst>
              <a:ext uri="{FF2B5EF4-FFF2-40B4-BE49-F238E27FC236}">
                <a16:creationId xmlns:a16="http://schemas.microsoft.com/office/drawing/2014/main" id="{74F39EF9-23A1-5C1F-7FFD-64A21DB84D51}"/>
              </a:ext>
            </a:extLst>
          </p:cNvPr>
          <p:cNvSpPr txBox="1"/>
          <p:nvPr/>
        </p:nvSpPr>
        <p:spPr>
          <a:xfrm>
            <a:off x="1032441" y="1447467"/>
            <a:ext cx="8316045" cy="923330"/>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We will endorse the </a:t>
            </a:r>
            <a:r>
              <a:rPr lang="en-GB" sz="1800" b="1" u="sng" dirty="0">
                <a:solidFill>
                  <a:srgbClr val="006072"/>
                </a:solidFill>
                <a:latin typeface="Microsoft New Tai Lue"/>
                <a:cs typeface="Microsoft New Tai Lue"/>
              </a:rPr>
              <a:t>vision led approach to street and highway design</a:t>
            </a:r>
            <a:r>
              <a:rPr lang="en-GB" sz="1800" dirty="0">
                <a:solidFill>
                  <a:srgbClr val="006072"/>
                </a:solidFill>
                <a:latin typeface="Microsoft New Tai Lue"/>
                <a:cs typeface="Microsoft New Tai Lue"/>
              </a:rPr>
              <a:t> as part of wider high quality placemaking; and agree the vision and principles as set out in Appendix A for consultation with key stakeholders.</a:t>
            </a:r>
          </a:p>
        </p:txBody>
      </p:sp>
      <p:pic>
        <p:nvPicPr>
          <p:cNvPr id="8" name="Graphic 7" descr="Neighborhood with solid fill">
            <a:extLst>
              <a:ext uri="{FF2B5EF4-FFF2-40B4-BE49-F238E27FC236}">
                <a16:creationId xmlns:a16="http://schemas.microsoft.com/office/drawing/2014/main" id="{3FA3AF2B-D8EF-8AC9-EDC2-CAB249199DB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6559" y="1802592"/>
            <a:ext cx="613631" cy="613631"/>
          </a:xfrm>
          <a:prstGeom prst="rect">
            <a:avLst/>
          </a:prstGeom>
        </p:spPr>
      </p:pic>
      <p:pic>
        <p:nvPicPr>
          <p:cNvPr id="9" name="Graphic 8" descr="Group brainstorm with solid fill">
            <a:extLst>
              <a:ext uri="{FF2B5EF4-FFF2-40B4-BE49-F238E27FC236}">
                <a16:creationId xmlns:a16="http://schemas.microsoft.com/office/drawing/2014/main" id="{5408EDF9-9178-7D8B-3E98-D0F22FA8BF0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9847" y="1240001"/>
            <a:ext cx="764200" cy="764200"/>
          </a:xfrm>
          <a:prstGeom prst="rect">
            <a:avLst/>
          </a:prstGeom>
        </p:spPr>
      </p:pic>
      <p:sp>
        <p:nvSpPr>
          <p:cNvPr id="13" name="TextBox 12">
            <a:extLst>
              <a:ext uri="{FF2B5EF4-FFF2-40B4-BE49-F238E27FC236}">
                <a16:creationId xmlns:a16="http://schemas.microsoft.com/office/drawing/2014/main" id="{E15A1020-1D38-626A-C9B4-75EEB1556D91}"/>
              </a:ext>
            </a:extLst>
          </p:cNvPr>
          <p:cNvSpPr txBox="1"/>
          <p:nvPr/>
        </p:nvSpPr>
        <p:spPr>
          <a:xfrm>
            <a:off x="2141924" y="2673736"/>
            <a:ext cx="8316045" cy="1754326"/>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Subject to detailed analysis, </a:t>
            </a:r>
            <a:r>
              <a:rPr lang="en-GB" sz="1800" b="1" u="sng" dirty="0">
                <a:solidFill>
                  <a:srgbClr val="006072"/>
                </a:solidFill>
                <a:latin typeface="Microsoft New Tai Lue"/>
                <a:cs typeface="Microsoft New Tai Lue"/>
              </a:rPr>
              <a:t>priority policy interventions will be related to reducing the need to travel and promoting sustainable travel</a:t>
            </a:r>
            <a:r>
              <a:rPr lang="en-GB" sz="1800" dirty="0">
                <a:solidFill>
                  <a:srgbClr val="006072"/>
                </a:solidFill>
                <a:latin typeface="Microsoft New Tai Lue"/>
                <a:cs typeface="Microsoft New Tai Lue"/>
              </a:rPr>
              <a:t> (active travel for shorter distances, e-bikes and </a:t>
            </a:r>
            <a:r>
              <a:rPr lang="en-GB" sz="1800" dirty="0" err="1">
                <a:solidFill>
                  <a:srgbClr val="006072"/>
                </a:solidFill>
                <a:latin typeface="Microsoft New Tai Lue"/>
                <a:cs typeface="Microsoft New Tai Lue"/>
              </a:rPr>
              <a:t>micromobility</a:t>
            </a:r>
            <a:r>
              <a:rPr lang="en-GB" sz="1800" dirty="0">
                <a:solidFill>
                  <a:srgbClr val="006072"/>
                </a:solidFill>
                <a:latin typeface="Microsoft New Tai Lue"/>
                <a:cs typeface="Microsoft New Tai Lue"/>
              </a:rPr>
              <a:t> for slightly longer distances, shared transport, bus, demand responsive transport, and rail for longer distances; and policy interventions such as parking management that aim to reduce demand for travel by private car).</a:t>
            </a:r>
          </a:p>
        </p:txBody>
      </p:sp>
      <p:pic>
        <p:nvPicPr>
          <p:cNvPr id="15" name="Graphic 14" descr="Car with solid fill">
            <a:extLst>
              <a:ext uri="{FF2B5EF4-FFF2-40B4-BE49-F238E27FC236}">
                <a16:creationId xmlns:a16="http://schemas.microsoft.com/office/drawing/2014/main" id="{76C3C372-21E8-1AA9-B8CA-B0BFF1A8454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802843" y="2752644"/>
            <a:ext cx="731904" cy="731904"/>
          </a:xfrm>
          <a:prstGeom prst="rect">
            <a:avLst/>
          </a:prstGeom>
        </p:spPr>
      </p:pic>
      <p:pic>
        <p:nvPicPr>
          <p:cNvPr id="17" name="Graphic 16" descr="Route (Two Pins With A Path) with solid fill">
            <a:extLst>
              <a:ext uri="{FF2B5EF4-FFF2-40B4-BE49-F238E27FC236}">
                <a16:creationId xmlns:a16="http://schemas.microsoft.com/office/drawing/2014/main" id="{260E93BB-9BED-80C9-2180-B7E4910A3FE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14481" y="3263794"/>
            <a:ext cx="731904" cy="731904"/>
          </a:xfrm>
          <a:prstGeom prst="rect">
            <a:avLst/>
          </a:prstGeom>
        </p:spPr>
      </p:pic>
      <p:sp>
        <p:nvSpPr>
          <p:cNvPr id="18" name="Arrow: Down 17">
            <a:extLst>
              <a:ext uri="{FF2B5EF4-FFF2-40B4-BE49-F238E27FC236}">
                <a16:creationId xmlns:a16="http://schemas.microsoft.com/office/drawing/2014/main" id="{73C69D75-8DCA-8226-7A0C-24BBDBD2711F}"/>
              </a:ext>
            </a:extLst>
          </p:cNvPr>
          <p:cNvSpPr/>
          <p:nvPr/>
        </p:nvSpPr>
        <p:spPr>
          <a:xfrm>
            <a:off x="11177735" y="3368136"/>
            <a:ext cx="425662" cy="523220"/>
          </a:xfrm>
          <a:prstGeom prst="downArrow">
            <a:avLst/>
          </a:prstGeom>
          <a:solidFill>
            <a:srgbClr val="006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Bus with solid fill">
            <a:extLst>
              <a:ext uri="{FF2B5EF4-FFF2-40B4-BE49-F238E27FC236}">
                <a16:creationId xmlns:a16="http://schemas.microsoft.com/office/drawing/2014/main" id="{EAAF9E9C-D8D1-6B3D-C09F-02EA7440E23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00861" y="4706965"/>
            <a:ext cx="492736" cy="492736"/>
          </a:xfrm>
          <a:prstGeom prst="rect">
            <a:avLst/>
          </a:prstGeom>
        </p:spPr>
      </p:pic>
      <p:pic>
        <p:nvPicPr>
          <p:cNvPr id="22" name="Graphic 21" descr="Walk with solid fill">
            <a:extLst>
              <a:ext uri="{FF2B5EF4-FFF2-40B4-BE49-F238E27FC236}">
                <a16:creationId xmlns:a16="http://schemas.microsoft.com/office/drawing/2014/main" id="{8D45D85D-44E9-E9D9-0AA2-E22C68841F8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49317" y="5154275"/>
            <a:ext cx="492736" cy="492736"/>
          </a:xfrm>
          <a:prstGeom prst="rect">
            <a:avLst/>
          </a:prstGeom>
        </p:spPr>
      </p:pic>
      <p:pic>
        <p:nvPicPr>
          <p:cNvPr id="24" name="Graphic 23" descr="Cycling with solid fill">
            <a:extLst>
              <a:ext uri="{FF2B5EF4-FFF2-40B4-BE49-F238E27FC236}">
                <a16:creationId xmlns:a16="http://schemas.microsoft.com/office/drawing/2014/main" id="{E0CD1BE5-20D2-866A-D58F-A650AB7CAA8C}"/>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24418" y="5199701"/>
            <a:ext cx="492736" cy="492736"/>
          </a:xfrm>
          <a:prstGeom prst="rect">
            <a:avLst/>
          </a:prstGeom>
        </p:spPr>
      </p:pic>
      <p:sp>
        <p:nvSpPr>
          <p:cNvPr id="25" name="Arrow: Down 24">
            <a:extLst>
              <a:ext uri="{FF2B5EF4-FFF2-40B4-BE49-F238E27FC236}">
                <a16:creationId xmlns:a16="http://schemas.microsoft.com/office/drawing/2014/main" id="{EFBA949C-C538-806A-3E54-F21C4EEFDE25}"/>
              </a:ext>
            </a:extLst>
          </p:cNvPr>
          <p:cNvSpPr/>
          <p:nvPr/>
        </p:nvSpPr>
        <p:spPr>
          <a:xfrm flipV="1">
            <a:off x="1004323" y="4788402"/>
            <a:ext cx="425662" cy="523220"/>
          </a:xfrm>
          <a:prstGeom prst="downArrow">
            <a:avLst/>
          </a:prstGeom>
          <a:solidFill>
            <a:srgbClr val="006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237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93945"/>
            <a:ext cx="10773096" cy="1569660"/>
          </a:xfrm>
          <a:prstGeom prst="rect">
            <a:avLst/>
          </a:prstGeom>
          <a:noFill/>
        </p:spPr>
        <p:txBody>
          <a:bodyPr wrap="square" lIns="91440" tIns="45720" rIns="91440" bIns="45720" rtlCol="0" anchor="t">
            <a:spAutoFit/>
          </a:bodyPr>
          <a:lstStyle/>
          <a:p>
            <a:r>
              <a:rPr lang="en-GB" sz="4800" b="1" dirty="0">
                <a:solidFill>
                  <a:srgbClr val="006072"/>
                </a:solidFill>
                <a:latin typeface="Arial"/>
                <a:cs typeface="Arial"/>
              </a:rPr>
              <a:t>Guiding Principles (3)</a:t>
            </a:r>
          </a:p>
          <a:p>
            <a:endParaRPr lang="en-GB" sz="4800" b="1" dirty="0">
              <a:solidFill>
                <a:srgbClr val="00607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D954B17-0879-6302-916D-0C0F8E2EFF70}"/>
              </a:ext>
            </a:extLst>
          </p:cNvPr>
          <p:cNvSpPr txBox="1"/>
          <p:nvPr/>
        </p:nvSpPr>
        <p:spPr>
          <a:xfrm>
            <a:off x="761651" y="2000809"/>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19E7180-31AF-4A91-1643-E10AE044D770}"/>
              </a:ext>
            </a:extLst>
          </p:cNvPr>
          <p:cNvSpPr txBox="1"/>
          <p:nvPr/>
        </p:nvSpPr>
        <p:spPr>
          <a:xfrm>
            <a:off x="942574" y="1385256"/>
            <a:ext cx="8704860" cy="1477328"/>
          </a:xfrm>
          <a:prstGeom prst="rect">
            <a:avLst/>
          </a:prstGeom>
          <a:noFill/>
        </p:spPr>
        <p:txBody>
          <a:bodyPr wrap="square">
            <a:spAutoFit/>
          </a:bodyPr>
          <a:lstStyle/>
          <a:p>
            <a:pPr marR="174625" lvl="1">
              <a:spcBef>
                <a:spcPts val="509"/>
              </a:spcBef>
            </a:pPr>
            <a:r>
              <a:rPr lang="en-GB" sz="1800" b="1" u="sng" dirty="0">
                <a:solidFill>
                  <a:srgbClr val="006072"/>
                </a:solidFill>
                <a:latin typeface="Microsoft New Tai Lue"/>
                <a:cs typeface="Microsoft New Tai Lue"/>
              </a:rPr>
              <a:t>Increasing highway capacity will only be considered as a last resort</a:t>
            </a:r>
            <a:r>
              <a:rPr lang="en-GB" sz="1800" b="1" dirty="0">
                <a:solidFill>
                  <a:srgbClr val="006072"/>
                </a:solidFill>
                <a:latin typeface="Microsoft New Tai Lue"/>
                <a:cs typeface="Microsoft New Tai Lue"/>
              </a:rPr>
              <a:t> </a:t>
            </a:r>
            <a:r>
              <a:rPr lang="en-GB" sz="1800" dirty="0">
                <a:solidFill>
                  <a:srgbClr val="006072"/>
                </a:solidFill>
                <a:latin typeface="Microsoft New Tai Lue"/>
                <a:cs typeface="Microsoft New Tai Lue"/>
              </a:rPr>
              <a:t>and in exceptional circumstances. We will continue to complete highway capacity improvements that are already in the pipeline as funded schemes but it is likely that we will not be seeking Government funding for improvements that increase capacity for private car travel beyond the current pipeline.</a:t>
            </a:r>
          </a:p>
        </p:txBody>
      </p:sp>
      <p:sp>
        <p:nvSpPr>
          <p:cNvPr id="6" name="TextBox 5">
            <a:extLst>
              <a:ext uri="{FF2B5EF4-FFF2-40B4-BE49-F238E27FC236}">
                <a16:creationId xmlns:a16="http://schemas.microsoft.com/office/drawing/2014/main" id="{C00DD278-B002-6CFF-F0ED-BEA8828441B8}"/>
              </a:ext>
            </a:extLst>
          </p:cNvPr>
          <p:cNvSpPr txBox="1"/>
          <p:nvPr/>
        </p:nvSpPr>
        <p:spPr>
          <a:xfrm>
            <a:off x="2024361" y="3247455"/>
            <a:ext cx="8704860" cy="1477328"/>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We will build on the successful </a:t>
            </a:r>
            <a:r>
              <a:rPr lang="en-GB" sz="1800" b="1" u="sng" dirty="0">
                <a:solidFill>
                  <a:srgbClr val="006072"/>
                </a:solidFill>
                <a:latin typeface="Microsoft New Tai Lue"/>
                <a:cs typeface="Microsoft New Tai Lue"/>
              </a:rPr>
              <a:t>community -led approach to constructing rural multi-user paths</a:t>
            </a:r>
            <a:r>
              <a:rPr lang="en-GB" sz="1800" dirty="0">
                <a:solidFill>
                  <a:srgbClr val="006072"/>
                </a:solidFill>
                <a:latin typeface="Microsoft New Tai Lue"/>
                <a:cs typeface="Microsoft New Tai Lue"/>
              </a:rPr>
              <a:t> between settlements and will co-develop a proposed network for community-based delivery. We will also consider how to create an improved environment for pedestrian movement in more semi-urban, rural locations where the environment can be dominated by high-speed traffic. </a:t>
            </a:r>
          </a:p>
        </p:txBody>
      </p:sp>
      <p:sp>
        <p:nvSpPr>
          <p:cNvPr id="8" name="TextBox 7">
            <a:extLst>
              <a:ext uri="{FF2B5EF4-FFF2-40B4-BE49-F238E27FC236}">
                <a16:creationId xmlns:a16="http://schemas.microsoft.com/office/drawing/2014/main" id="{BB4D209B-5666-71B7-4A3D-653436838507}"/>
              </a:ext>
            </a:extLst>
          </p:cNvPr>
          <p:cNvSpPr txBox="1"/>
          <p:nvPr/>
        </p:nvSpPr>
        <p:spPr>
          <a:xfrm>
            <a:off x="927847" y="5109654"/>
            <a:ext cx="8955892" cy="923330"/>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We will aim to secure a </a:t>
            </a:r>
            <a:r>
              <a:rPr lang="en-GB" sz="1800" b="1" u="sng" dirty="0">
                <a:solidFill>
                  <a:srgbClr val="006072"/>
                </a:solidFill>
                <a:latin typeface="Microsoft New Tai Lue"/>
                <a:cs typeface="Microsoft New Tai Lue"/>
              </a:rPr>
              <a:t>devolved Government funding package</a:t>
            </a:r>
            <a:r>
              <a:rPr lang="en-GB" sz="1800" dirty="0">
                <a:solidFill>
                  <a:srgbClr val="006072"/>
                </a:solidFill>
                <a:latin typeface="Microsoft New Tai Lue"/>
                <a:cs typeface="Microsoft New Tai Lue"/>
              </a:rPr>
              <a:t> to implement an ambitious sustainable transport programme, building on our current success with Bus Service Improvement Plan funding and Active Travel funding.</a:t>
            </a:r>
          </a:p>
        </p:txBody>
      </p:sp>
      <p:pic>
        <p:nvPicPr>
          <p:cNvPr id="14" name="Graphic 13" descr="Fork In Road with solid fill">
            <a:extLst>
              <a:ext uri="{FF2B5EF4-FFF2-40B4-BE49-F238E27FC236}">
                <a16:creationId xmlns:a16="http://schemas.microsoft.com/office/drawing/2014/main" id="{1290C45A-ED50-7B80-B0CE-DBF0EA9ED39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50000"/>
          <a:stretch/>
        </p:blipFill>
        <p:spPr>
          <a:xfrm>
            <a:off x="485374" y="1703607"/>
            <a:ext cx="914400" cy="679760"/>
          </a:xfrm>
          <a:prstGeom prst="rect">
            <a:avLst/>
          </a:prstGeom>
        </p:spPr>
      </p:pic>
      <p:sp>
        <p:nvSpPr>
          <p:cNvPr id="15" name="Arrow: Down 14">
            <a:extLst>
              <a:ext uri="{FF2B5EF4-FFF2-40B4-BE49-F238E27FC236}">
                <a16:creationId xmlns:a16="http://schemas.microsoft.com/office/drawing/2014/main" id="{BA1C0B1C-1A39-EF9E-ACF5-D0E6CC5EAAFF}"/>
              </a:ext>
            </a:extLst>
          </p:cNvPr>
          <p:cNvSpPr/>
          <p:nvPr/>
        </p:nvSpPr>
        <p:spPr>
          <a:xfrm>
            <a:off x="213620" y="1703607"/>
            <a:ext cx="425662" cy="523220"/>
          </a:xfrm>
          <a:prstGeom prst="downArrow">
            <a:avLst/>
          </a:prstGeom>
          <a:solidFill>
            <a:srgbClr val="006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Boot with solid fill">
            <a:extLst>
              <a:ext uri="{FF2B5EF4-FFF2-40B4-BE49-F238E27FC236}">
                <a16:creationId xmlns:a16="http://schemas.microsoft.com/office/drawing/2014/main" id="{59DAFB39-D3E4-C904-576B-AB6AE6F64C8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34700" y="3783456"/>
            <a:ext cx="564573" cy="564573"/>
          </a:xfrm>
          <a:prstGeom prst="rect">
            <a:avLst/>
          </a:prstGeom>
        </p:spPr>
      </p:pic>
      <p:pic>
        <p:nvPicPr>
          <p:cNvPr id="19" name="Graphic 18" descr="Horse with solid fill">
            <a:extLst>
              <a:ext uri="{FF2B5EF4-FFF2-40B4-BE49-F238E27FC236}">
                <a16:creationId xmlns:a16="http://schemas.microsoft.com/office/drawing/2014/main" id="{28DBEFCF-F121-233E-07EC-9FACA7EDF90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12543" y="3442661"/>
            <a:ext cx="564573" cy="564573"/>
          </a:xfrm>
          <a:prstGeom prst="rect">
            <a:avLst/>
          </a:prstGeom>
        </p:spPr>
      </p:pic>
      <p:pic>
        <p:nvPicPr>
          <p:cNvPr id="21" name="Graphic 20" descr="Cycling with solid fill">
            <a:extLst>
              <a:ext uri="{FF2B5EF4-FFF2-40B4-BE49-F238E27FC236}">
                <a16:creationId xmlns:a16="http://schemas.microsoft.com/office/drawing/2014/main" id="{9B060262-1F19-9E85-19B8-682ED8F1312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201971" y="3755251"/>
            <a:ext cx="564573" cy="564573"/>
          </a:xfrm>
          <a:prstGeom prst="rect">
            <a:avLst/>
          </a:prstGeom>
        </p:spPr>
      </p:pic>
      <p:pic>
        <p:nvPicPr>
          <p:cNvPr id="23" name="Graphic 22" descr="Road with solid fill">
            <a:extLst>
              <a:ext uri="{FF2B5EF4-FFF2-40B4-BE49-F238E27FC236}">
                <a16:creationId xmlns:a16="http://schemas.microsoft.com/office/drawing/2014/main" id="{B38D419D-8B36-DE85-0CEF-51AA29F52B5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912542" y="4194334"/>
            <a:ext cx="564573" cy="564573"/>
          </a:xfrm>
          <a:prstGeom prst="rect">
            <a:avLst/>
          </a:prstGeom>
        </p:spPr>
      </p:pic>
      <p:pic>
        <p:nvPicPr>
          <p:cNvPr id="24" name="Graphic 23" descr="Coins with solid fill">
            <a:extLst>
              <a:ext uri="{FF2B5EF4-FFF2-40B4-BE49-F238E27FC236}">
                <a16:creationId xmlns:a16="http://schemas.microsoft.com/office/drawing/2014/main" id="{80BA2649-45E2-4F73-3290-7556F0F83DA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03282" y="5260271"/>
            <a:ext cx="649131" cy="649131"/>
          </a:xfrm>
          <a:prstGeom prst="rect">
            <a:avLst/>
          </a:prstGeom>
        </p:spPr>
      </p:pic>
    </p:spTree>
    <p:extLst>
      <p:ext uri="{BB962C8B-B14F-4D97-AF65-F5344CB8AC3E}">
        <p14:creationId xmlns:p14="http://schemas.microsoft.com/office/powerpoint/2010/main" val="216452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93945"/>
            <a:ext cx="10773096" cy="1569660"/>
          </a:xfrm>
          <a:prstGeom prst="rect">
            <a:avLst/>
          </a:prstGeom>
          <a:noFill/>
        </p:spPr>
        <p:txBody>
          <a:bodyPr wrap="square" lIns="91440" tIns="45720" rIns="91440" bIns="45720" rtlCol="0" anchor="t">
            <a:spAutoFit/>
          </a:bodyPr>
          <a:lstStyle/>
          <a:p>
            <a:r>
              <a:rPr lang="en-GB" sz="4800" b="1" dirty="0">
                <a:solidFill>
                  <a:srgbClr val="006072"/>
                </a:solidFill>
                <a:latin typeface="Arial"/>
                <a:cs typeface="Arial"/>
              </a:rPr>
              <a:t>Guiding Principles (4)</a:t>
            </a:r>
          </a:p>
          <a:p>
            <a:endParaRPr lang="en-GB" sz="4800" b="1" dirty="0">
              <a:solidFill>
                <a:srgbClr val="00607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D954B17-0879-6302-916D-0C0F8E2EFF70}"/>
              </a:ext>
            </a:extLst>
          </p:cNvPr>
          <p:cNvSpPr txBox="1"/>
          <p:nvPr/>
        </p:nvSpPr>
        <p:spPr>
          <a:xfrm>
            <a:off x="289046" y="2000809"/>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C5943AB-9CB4-B03F-4109-04731976D601}"/>
              </a:ext>
            </a:extLst>
          </p:cNvPr>
          <p:cNvSpPr txBox="1"/>
          <p:nvPr/>
        </p:nvSpPr>
        <p:spPr>
          <a:xfrm>
            <a:off x="1015064" y="1385256"/>
            <a:ext cx="9423485" cy="1200329"/>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We will oversee delivery of a </a:t>
            </a:r>
            <a:r>
              <a:rPr lang="en-GB" sz="1800" b="1" u="sng" dirty="0">
                <a:solidFill>
                  <a:srgbClr val="006072"/>
                </a:solidFill>
                <a:latin typeface="Microsoft New Tai Lue"/>
                <a:cs typeface="Microsoft New Tai Lue"/>
              </a:rPr>
              <a:t>comprehensive charging network for electric vehicles</a:t>
            </a:r>
            <a:r>
              <a:rPr lang="en-GB" sz="1800" dirty="0">
                <a:solidFill>
                  <a:srgbClr val="006072"/>
                </a:solidFill>
                <a:latin typeface="Microsoft New Tai Lue"/>
                <a:cs typeface="Microsoft New Tai Lue"/>
              </a:rPr>
              <a:t> and will appoint a private sector delivery partner to ensure that public funding is only used where necessary to address market failure in a similar way to that adopted for Broadband rollout.  EV recommendations are set out in Appendix B.</a:t>
            </a:r>
          </a:p>
        </p:txBody>
      </p:sp>
      <p:sp>
        <p:nvSpPr>
          <p:cNvPr id="6" name="TextBox 5">
            <a:extLst>
              <a:ext uri="{FF2B5EF4-FFF2-40B4-BE49-F238E27FC236}">
                <a16:creationId xmlns:a16="http://schemas.microsoft.com/office/drawing/2014/main" id="{A04C7F06-250F-7FAD-667D-7D0B2530D953}"/>
              </a:ext>
            </a:extLst>
          </p:cNvPr>
          <p:cNvSpPr txBox="1"/>
          <p:nvPr/>
        </p:nvSpPr>
        <p:spPr>
          <a:xfrm>
            <a:off x="2714188" y="2912075"/>
            <a:ext cx="7525604" cy="1754326"/>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The Council's own </a:t>
            </a:r>
            <a:r>
              <a:rPr lang="en-GB" sz="1800" b="1" u="sng" dirty="0">
                <a:solidFill>
                  <a:srgbClr val="006072"/>
                </a:solidFill>
                <a:latin typeface="Microsoft New Tai Lue"/>
                <a:cs typeface="Microsoft New Tai Lue"/>
              </a:rPr>
              <a:t>vehicles up to and including 3.1 tonnes GVW and those of our contractors will be electric</a:t>
            </a:r>
            <a:r>
              <a:rPr lang="en-GB" sz="1800" dirty="0">
                <a:solidFill>
                  <a:srgbClr val="006072"/>
                </a:solidFill>
                <a:latin typeface="Microsoft New Tai Lue"/>
                <a:cs typeface="Microsoft New Tai Lue"/>
              </a:rPr>
              <a:t> vehicles as soon as this can be realistically, and cost effectively achieved; and we will consider alternative fuels for larger vehicles at the earliest opportunity in line with the evolution of emerging technology.   </a:t>
            </a:r>
            <a:r>
              <a:rPr lang="en-GB" sz="1800" i="1" dirty="0">
                <a:solidFill>
                  <a:srgbClr val="006072"/>
                </a:solidFill>
                <a:latin typeface="Microsoft New Tai Lue"/>
                <a:cs typeface="Microsoft New Tai Lue"/>
              </a:rPr>
              <a:t>[as amended at Executive 10</a:t>
            </a:r>
            <a:r>
              <a:rPr lang="en-GB" sz="1800" i="1" baseline="30000" dirty="0">
                <a:solidFill>
                  <a:srgbClr val="006072"/>
                </a:solidFill>
                <a:latin typeface="Microsoft New Tai Lue"/>
                <a:cs typeface="Microsoft New Tai Lue"/>
              </a:rPr>
              <a:t>th</a:t>
            </a:r>
            <a:r>
              <a:rPr lang="en-GB" sz="1800" i="1" dirty="0">
                <a:solidFill>
                  <a:srgbClr val="006072"/>
                </a:solidFill>
                <a:latin typeface="Microsoft New Tai Lue"/>
                <a:cs typeface="Microsoft New Tai Lue"/>
              </a:rPr>
              <a:t> July]</a:t>
            </a:r>
          </a:p>
        </p:txBody>
      </p:sp>
      <p:sp>
        <p:nvSpPr>
          <p:cNvPr id="8" name="TextBox 7">
            <a:extLst>
              <a:ext uri="{FF2B5EF4-FFF2-40B4-BE49-F238E27FC236}">
                <a16:creationId xmlns:a16="http://schemas.microsoft.com/office/drawing/2014/main" id="{636DFEDC-FA80-F066-0ACB-AFD3E6D649A3}"/>
              </a:ext>
            </a:extLst>
          </p:cNvPr>
          <p:cNvSpPr txBox="1"/>
          <p:nvPr/>
        </p:nvSpPr>
        <p:spPr>
          <a:xfrm>
            <a:off x="1085999" y="4874674"/>
            <a:ext cx="7277821" cy="1006429"/>
          </a:xfrm>
          <a:prstGeom prst="rect">
            <a:avLst/>
          </a:prstGeom>
          <a:noFill/>
        </p:spPr>
        <p:txBody>
          <a:bodyPr wrap="square">
            <a:spAutoFit/>
          </a:bodyPr>
          <a:lstStyle/>
          <a:p>
            <a:pPr marR="174625" lvl="1">
              <a:lnSpc>
                <a:spcPct val="110000"/>
              </a:lnSpc>
              <a:spcBef>
                <a:spcPts val="509"/>
              </a:spcBef>
            </a:pPr>
            <a:r>
              <a:rPr lang="en-GB" sz="1800" dirty="0">
                <a:solidFill>
                  <a:srgbClr val="006072"/>
                </a:solidFill>
                <a:latin typeface="Microsoft New Tai Lue"/>
                <a:cs typeface="Microsoft New Tai Lue"/>
              </a:rPr>
              <a:t>We will work with bus operators to </a:t>
            </a:r>
            <a:r>
              <a:rPr lang="en-GB" sz="1800" b="1" u="sng" dirty="0">
                <a:solidFill>
                  <a:srgbClr val="006072"/>
                </a:solidFill>
                <a:latin typeface="Microsoft New Tai Lue"/>
                <a:cs typeface="Microsoft New Tai Lue"/>
              </a:rPr>
              <a:t>agree the most appropriate alternative fuels pathway for public transport</a:t>
            </a:r>
            <a:r>
              <a:rPr lang="en-GB" sz="1800" u="sng" dirty="0">
                <a:solidFill>
                  <a:srgbClr val="006072"/>
                </a:solidFill>
                <a:latin typeface="Microsoft New Tai Lue"/>
                <a:cs typeface="Microsoft New Tai Lue"/>
              </a:rPr>
              <a:t> </a:t>
            </a:r>
            <a:r>
              <a:rPr lang="en-GB" sz="1800" dirty="0">
                <a:solidFill>
                  <a:srgbClr val="006072"/>
                </a:solidFill>
                <a:latin typeface="Microsoft New Tai Lue"/>
                <a:cs typeface="Microsoft New Tai Lue"/>
              </a:rPr>
              <a:t>operations and support them in implementing this.</a:t>
            </a:r>
          </a:p>
        </p:txBody>
      </p:sp>
      <p:pic>
        <p:nvPicPr>
          <p:cNvPr id="14" name="Graphic 13" descr="Electric car with solid fill">
            <a:extLst>
              <a:ext uri="{FF2B5EF4-FFF2-40B4-BE49-F238E27FC236}">
                <a16:creationId xmlns:a16="http://schemas.microsoft.com/office/drawing/2014/main" id="{54B247C3-B885-4038-A212-BEAA8937267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1471" y="1528220"/>
            <a:ext cx="914400" cy="914400"/>
          </a:xfrm>
          <a:prstGeom prst="rect">
            <a:avLst/>
          </a:prstGeom>
        </p:spPr>
      </p:pic>
      <p:grpSp>
        <p:nvGrpSpPr>
          <p:cNvPr id="18" name="Group 17">
            <a:extLst>
              <a:ext uri="{FF2B5EF4-FFF2-40B4-BE49-F238E27FC236}">
                <a16:creationId xmlns:a16="http://schemas.microsoft.com/office/drawing/2014/main" id="{9595DB8C-10D1-A0DA-A3CA-16A57698CDC9}"/>
              </a:ext>
            </a:extLst>
          </p:cNvPr>
          <p:cNvGrpSpPr/>
          <p:nvPr/>
        </p:nvGrpSpPr>
        <p:grpSpPr>
          <a:xfrm>
            <a:off x="10282719" y="3180741"/>
            <a:ext cx="607518" cy="657737"/>
            <a:chOff x="3234647" y="3211578"/>
            <a:chExt cx="607518" cy="657737"/>
          </a:xfrm>
        </p:grpSpPr>
        <p:pic>
          <p:nvPicPr>
            <p:cNvPr id="16" name="Graphic 15" descr="Food Delivery with solid fill">
              <a:extLst>
                <a:ext uri="{FF2B5EF4-FFF2-40B4-BE49-F238E27FC236}">
                  <a16:creationId xmlns:a16="http://schemas.microsoft.com/office/drawing/2014/main" id="{FEEE8A5B-20AB-BA22-B376-699CCA20BAE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28069" r="33561"/>
            <a:stretch/>
          </p:blipFill>
          <p:spPr>
            <a:xfrm>
              <a:off x="3234647" y="3211578"/>
              <a:ext cx="607518" cy="657737"/>
            </a:xfrm>
            <a:prstGeom prst="rect">
              <a:avLst/>
            </a:prstGeom>
          </p:spPr>
        </p:pic>
        <p:sp>
          <p:nvSpPr>
            <p:cNvPr id="17" name="Rectangle 16">
              <a:extLst>
                <a:ext uri="{FF2B5EF4-FFF2-40B4-BE49-F238E27FC236}">
                  <a16:creationId xmlns:a16="http://schemas.microsoft.com/office/drawing/2014/main" id="{C8077F9B-8DF5-8423-AEEB-178543472500}"/>
                </a:ext>
              </a:extLst>
            </p:cNvPr>
            <p:cNvSpPr/>
            <p:nvPr/>
          </p:nvSpPr>
          <p:spPr>
            <a:xfrm>
              <a:off x="3409471" y="3213404"/>
              <a:ext cx="280294" cy="255802"/>
            </a:xfrm>
            <a:prstGeom prst="rect">
              <a:avLst/>
            </a:prstGeom>
            <a:solidFill>
              <a:srgbClr val="006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9" name="Graphic 18" descr="Electric car with solid fill">
            <a:extLst>
              <a:ext uri="{FF2B5EF4-FFF2-40B4-BE49-F238E27FC236}">
                <a16:creationId xmlns:a16="http://schemas.microsoft.com/office/drawing/2014/main" id="{01633970-C839-093F-1C66-5C5A0277B5DA}"/>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727"/>
          <a:stretch/>
        </p:blipFill>
        <p:spPr>
          <a:xfrm>
            <a:off x="10160374" y="2940963"/>
            <a:ext cx="185374" cy="914400"/>
          </a:xfrm>
          <a:prstGeom prst="rect">
            <a:avLst/>
          </a:prstGeom>
        </p:spPr>
      </p:pic>
      <p:pic>
        <p:nvPicPr>
          <p:cNvPr id="21" name="Graphic 20" descr="Food Delivery with solid fill">
            <a:extLst>
              <a:ext uri="{FF2B5EF4-FFF2-40B4-BE49-F238E27FC236}">
                <a16:creationId xmlns:a16="http://schemas.microsoft.com/office/drawing/2014/main" id="{AAB03ADD-F476-3BA7-C7A1-79000B2EFF73}"/>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6439" t="28069"/>
          <a:stretch/>
        </p:blipFill>
        <p:spPr>
          <a:xfrm>
            <a:off x="10836581" y="3149913"/>
            <a:ext cx="335236" cy="718506"/>
          </a:xfrm>
          <a:prstGeom prst="rect">
            <a:avLst/>
          </a:prstGeom>
        </p:spPr>
      </p:pic>
      <p:grpSp>
        <p:nvGrpSpPr>
          <p:cNvPr id="23" name="Group 22">
            <a:extLst>
              <a:ext uri="{FF2B5EF4-FFF2-40B4-BE49-F238E27FC236}">
                <a16:creationId xmlns:a16="http://schemas.microsoft.com/office/drawing/2014/main" id="{45490845-1AE8-F9DC-262E-2E3996F79813}"/>
              </a:ext>
            </a:extLst>
          </p:cNvPr>
          <p:cNvGrpSpPr/>
          <p:nvPr/>
        </p:nvGrpSpPr>
        <p:grpSpPr>
          <a:xfrm>
            <a:off x="10836581" y="3702372"/>
            <a:ext cx="1129317" cy="765581"/>
            <a:chOff x="3019730" y="3103734"/>
            <a:chExt cx="1129317" cy="765581"/>
          </a:xfrm>
        </p:grpSpPr>
        <p:pic>
          <p:nvPicPr>
            <p:cNvPr id="24" name="Graphic 23" descr="Food Delivery with solid fill">
              <a:extLst>
                <a:ext uri="{FF2B5EF4-FFF2-40B4-BE49-F238E27FC236}">
                  <a16:creationId xmlns:a16="http://schemas.microsoft.com/office/drawing/2014/main" id="{6EDCA8CB-1C6C-0696-BFEC-2672FFADD885}"/>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28069"/>
            <a:stretch/>
          </p:blipFill>
          <p:spPr>
            <a:xfrm>
              <a:off x="3234647" y="3211578"/>
              <a:ext cx="914400" cy="657737"/>
            </a:xfrm>
            <a:prstGeom prst="rect">
              <a:avLst/>
            </a:prstGeom>
          </p:spPr>
        </p:pic>
        <p:sp>
          <p:nvSpPr>
            <p:cNvPr id="25" name="Rectangle 24">
              <a:extLst>
                <a:ext uri="{FF2B5EF4-FFF2-40B4-BE49-F238E27FC236}">
                  <a16:creationId xmlns:a16="http://schemas.microsoft.com/office/drawing/2014/main" id="{CF73B148-AED0-B890-A0A2-A092836CD73A}"/>
                </a:ext>
              </a:extLst>
            </p:cNvPr>
            <p:cNvSpPr/>
            <p:nvPr/>
          </p:nvSpPr>
          <p:spPr>
            <a:xfrm>
              <a:off x="3019730" y="3103734"/>
              <a:ext cx="785767" cy="382354"/>
            </a:xfrm>
            <a:prstGeom prst="rect">
              <a:avLst/>
            </a:prstGeom>
            <a:solidFill>
              <a:srgbClr val="006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A815CA4A-633B-EB20-F7E0-9E00A8CBC7D7}"/>
              </a:ext>
            </a:extLst>
          </p:cNvPr>
          <p:cNvGrpSpPr/>
          <p:nvPr/>
        </p:nvGrpSpPr>
        <p:grpSpPr>
          <a:xfrm>
            <a:off x="10801268" y="3810216"/>
            <a:ext cx="455118" cy="658147"/>
            <a:chOff x="3234647" y="3211578"/>
            <a:chExt cx="455118" cy="657737"/>
          </a:xfrm>
        </p:grpSpPr>
        <p:pic>
          <p:nvPicPr>
            <p:cNvPr id="27" name="Graphic 26" descr="Food Delivery with solid fill">
              <a:extLst>
                <a:ext uri="{FF2B5EF4-FFF2-40B4-BE49-F238E27FC236}">
                  <a16:creationId xmlns:a16="http://schemas.microsoft.com/office/drawing/2014/main" id="{AA24F9DE-1C32-29A1-5FEE-A963EC4E177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28069" r="63338"/>
            <a:stretch/>
          </p:blipFill>
          <p:spPr>
            <a:xfrm>
              <a:off x="3234647" y="3211578"/>
              <a:ext cx="335236" cy="657737"/>
            </a:xfrm>
            <a:prstGeom prst="rect">
              <a:avLst/>
            </a:prstGeom>
          </p:spPr>
        </p:pic>
        <p:sp>
          <p:nvSpPr>
            <p:cNvPr id="28" name="Rectangle 27">
              <a:extLst>
                <a:ext uri="{FF2B5EF4-FFF2-40B4-BE49-F238E27FC236}">
                  <a16:creationId xmlns:a16="http://schemas.microsoft.com/office/drawing/2014/main" id="{B2CB7134-8C61-1D53-374B-2B8F44D920C2}"/>
                </a:ext>
              </a:extLst>
            </p:cNvPr>
            <p:cNvSpPr/>
            <p:nvPr/>
          </p:nvSpPr>
          <p:spPr>
            <a:xfrm>
              <a:off x="3409471" y="3213404"/>
              <a:ext cx="280294" cy="255802"/>
            </a:xfrm>
            <a:prstGeom prst="rect">
              <a:avLst/>
            </a:prstGeom>
            <a:solidFill>
              <a:srgbClr val="006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9" name="Graphic 28" descr="Electric car with solid fill">
            <a:extLst>
              <a:ext uri="{FF2B5EF4-FFF2-40B4-BE49-F238E27FC236}">
                <a16:creationId xmlns:a16="http://schemas.microsoft.com/office/drawing/2014/main" id="{75789605-B27D-3628-F7A6-AF7BF1987620}"/>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727"/>
          <a:stretch/>
        </p:blipFill>
        <p:spPr>
          <a:xfrm>
            <a:off x="10669106" y="3553553"/>
            <a:ext cx="185374" cy="914400"/>
          </a:xfrm>
          <a:prstGeom prst="rect">
            <a:avLst/>
          </a:prstGeom>
        </p:spPr>
      </p:pic>
      <p:sp>
        <p:nvSpPr>
          <p:cNvPr id="30" name="TextBox 29">
            <a:extLst>
              <a:ext uri="{FF2B5EF4-FFF2-40B4-BE49-F238E27FC236}">
                <a16:creationId xmlns:a16="http://schemas.microsoft.com/office/drawing/2014/main" id="{9D1CEE8A-BC1D-CCAE-F20F-33EEF3D121EB}"/>
              </a:ext>
            </a:extLst>
          </p:cNvPr>
          <p:cNvSpPr txBox="1"/>
          <p:nvPr/>
        </p:nvSpPr>
        <p:spPr>
          <a:xfrm>
            <a:off x="10783932" y="3722341"/>
            <a:ext cx="583729" cy="369332"/>
          </a:xfrm>
          <a:prstGeom prst="rect">
            <a:avLst/>
          </a:prstGeom>
          <a:noFill/>
        </p:spPr>
        <p:txBody>
          <a:bodyPr wrap="square" rtlCol="0">
            <a:spAutoFit/>
          </a:bodyPr>
          <a:lstStyle/>
          <a:p>
            <a:r>
              <a:rPr lang="en-GB" sz="1200" dirty="0">
                <a:solidFill>
                  <a:schemeClr val="bg1"/>
                </a:solidFill>
              </a:rPr>
              <a:t>/</a:t>
            </a:r>
            <a:r>
              <a:rPr lang="en-GB" dirty="0">
                <a:solidFill>
                  <a:schemeClr val="bg1"/>
                </a:solidFill>
              </a:rPr>
              <a:t>H</a:t>
            </a:r>
            <a:r>
              <a:rPr lang="en-GB" sz="1200" dirty="0">
                <a:solidFill>
                  <a:schemeClr val="bg1"/>
                </a:solidFill>
              </a:rPr>
              <a:t>?</a:t>
            </a:r>
            <a:endParaRPr lang="en-GB" dirty="0">
              <a:solidFill>
                <a:schemeClr val="bg1"/>
              </a:solidFill>
            </a:endParaRPr>
          </a:p>
        </p:txBody>
      </p:sp>
      <p:pic>
        <p:nvPicPr>
          <p:cNvPr id="31" name="Graphic 30" descr="Bus with solid fill">
            <a:extLst>
              <a:ext uri="{FF2B5EF4-FFF2-40B4-BE49-F238E27FC236}">
                <a16:creationId xmlns:a16="http://schemas.microsoft.com/office/drawing/2014/main" id="{64D49F91-7F33-9EEB-A113-2FFFA384D9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5915" y="4874674"/>
            <a:ext cx="1040724" cy="1040724"/>
          </a:xfrm>
          <a:prstGeom prst="rect">
            <a:avLst/>
          </a:prstGeom>
        </p:spPr>
      </p:pic>
      <p:pic>
        <p:nvPicPr>
          <p:cNvPr id="32" name="Graphic 31" descr="Electric car with solid fill">
            <a:extLst>
              <a:ext uri="{FF2B5EF4-FFF2-40B4-BE49-F238E27FC236}">
                <a16:creationId xmlns:a16="http://schemas.microsoft.com/office/drawing/2014/main" id="{04514D01-58CF-D09B-B795-1BB6584FD4F6}"/>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9727"/>
          <a:stretch/>
        </p:blipFill>
        <p:spPr>
          <a:xfrm>
            <a:off x="381089" y="4937836"/>
            <a:ext cx="185374" cy="914400"/>
          </a:xfrm>
          <a:prstGeom prst="rect">
            <a:avLst/>
          </a:prstGeom>
        </p:spPr>
      </p:pic>
      <p:sp>
        <p:nvSpPr>
          <p:cNvPr id="33" name="TextBox 32">
            <a:extLst>
              <a:ext uri="{FF2B5EF4-FFF2-40B4-BE49-F238E27FC236}">
                <a16:creationId xmlns:a16="http://schemas.microsoft.com/office/drawing/2014/main" id="{01CD8F2B-A9A5-3B6A-0EA2-783A7661ABD6}"/>
              </a:ext>
            </a:extLst>
          </p:cNvPr>
          <p:cNvSpPr txBox="1"/>
          <p:nvPr/>
        </p:nvSpPr>
        <p:spPr>
          <a:xfrm>
            <a:off x="724412" y="5269023"/>
            <a:ext cx="583729" cy="369332"/>
          </a:xfrm>
          <a:prstGeom prst="rect">
            <a:avLst/>
          </a:prstGeom>
          <a:noFill/>
        </p:spPr>
        <p:txBody>
          <a:bodyPr wrap="square" rtlCol="0">
            <a:spAutoFit/>
          </a:bodyPr>
          <a:lstStyle/>
          <a:p>
            <a:r>
              <a:rPr lang="en-GB" sz="1200" dirty="0">
                <a:solidFill>
                  <a:schemeClr val="bg1"/>
                </a:solidFill>
              </a:rPr>
              <a:t>/</a:t>
            </a:r>
            <a:r>
              <a:rPr lang="en-GB" dirty="0">
                <a:solidFill>
                  <a:schemeClr val="bg1"/>
                </a:solidFill>
              </a:rPr>
              <a:t>H</a:t>
            </a:r>
            <a:r>
              <a:rPr lang="en-GB" sz="1200" dirty="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164377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93945"/>
            <a:ext cx="10773096" cy="1569660"/>
          </a:xfrm>
          <a:prstGeom prst="rect">
            <a:avLst/>
          </a:prstGeom>
          <a:noFill/>
        </p:spPr>
        <p:txBody>
          <a:bodyPr wrap="square" lIns="91440" tIns="45720" rIns="91440" bIns="45720" rtlCol="0" anchor="t">
            <a:spAutoFit/>
          </a:bodyPr>
          <a:lstStyle/>
          <a:p>
            <a:r>
              <a:rPr lang="en-GB" sz="4800" b="1" dirty="0">
                <a:solidFill>
                  <a:srgbClr val="006072"/>
                </a:solidFill>
                <a:latin typeface="Arial"/>
                <a:cs typeface="Arial"/>
              </a:rPr>
              <a:t>Guiding Principles (5)</a:t>
            </a:r>
          </a:p>
          <a:p>
            <a:endParaRPr lang="en-GB" sz="4800" b="1" dirty="0">
              <a:solidFill>
                <a:srgbClr val="00607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D954B17-0879-6302-916D-0C0F8E2EFF70}"/>
              </a:ext>
            </a:extLst>
          </p:cNvPr>
          <p:cNvSpPr txBox="1"/>
          <p:nvPr/>
        </p:nvSpPr>
        <p:spPr>
          <a:xfrm>
            <a:off x="145203" y="2000809"/>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1F27FDB-0142-AD9E-E2EA-FA6E47C79C6B}"/>
              </a:ext>
            </a:extLst>
          </p:cNvPr>
          <p:cNvSpPr txBox="1"/>
          <p:nvPr/>
        </p:nvSpPr>
        <p:spPr>
          <a:xfrm>
            <a:off x="1202079" y="1728560"/>
            <a:ext cx="7006975" cy="923330"/>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We will develop a new policy seeking greater consistency in highway lighting, creating a </a:t>
            </a:r>
            <a:r>
              <a:rPr lang="en-GB" sz="1800" b="1" u="sng" dirty="0">
                <a:solidFill>
                  <a:srgbClr val="006072"/>
                </a:solidFill>
                <a:latin typeface="Microsoft New Tai Lue"/>
                <a:cs typeface="Microsoft New Tai Lue"/>
              </a:rPr>
              <a:t>default preference for part-night lighting, dimming and user activated lighting</a:t>
            </a:r>
            <a:r>
              <a:rPr lang="en-GB" sz="1800" dirty="0">
                <a:solidFill>
                  <a:srgbClr val="006072"/>
                </a:solidFill>
                <a:latin typeface="Microsoft New Tai Lue"/>
                <a:cs typeface="Microsoft New Tai Lue"/>
              </a:rPr>
              <a:t>.</a:t>
            </a:r>
          </a:p>
        </p:txBody>
      </p:sp>
      <p:sp>
        <p:nvSpPr>
          <p:cNvPr id="2" name="TextBox 1">
            <a:extLst>
              <a:ext uri="{FF2B5EF4-FFF2-40B4-BE49-F238E27FC236}">
                <a16:creationId xmlns:a16="http://schemas.microsoft.com/office/drawing/2014/main" id="{5ABB65BB-1637-EE5D-2A2E-60FDE78E6378}"/>
              </a:ext>
            </a:extLst>
          </p:cNvPr>
          <p:cNvSpPr txBox="1"/>
          <p:nvPr/>
        </p:nvSpPr>
        <p:spPr>
          <a:xfrm>
            <a:off x="2408405" y="3049894"/>
            <a:ext cx="7479587" cy="1477328"/>
          </a:xfrm>
          <a:prstGeom prst="rect">
            <a:avLst/>
          </a:prstGeom>
          <a:noFill/>
        </p:spPr>
        <p:txBody>
          <a:bodyPr wrap="square" lIns="91440" tIns="45720" rIns="91440" bIns="45720" rtlCol="0" anchor="t">
            <a:spAutoFit/>
          </a:bodyPr>
          <a:lstStyle/>
          <a:p>
            <a:pPr marR="174625" lvl="1">
              <a:spcBef>
                <a:spcPts val="509"/>
              </a:spcBef>
            </a:pPr>
            <a:r>
              <a:rPr lang="en-GB" dirty="0">
                <a:solidFill>
                  <a:srgbClr val="006072"/>
                </a:solidFill>
                <a:latin typeface="Microsoft New Tai Lue"/>
                <a:cs typeface="Microsoft New Tai Lue"/>
              </a:rPr>
              <a:t>We will examine the implications of incorporating </a:t>
            </a:r>
            <a:r>
              <a:rPr lang="en-GB" b="1" u="sng" dirty="0">
                <a:solidFill>
                  <a:srgbClr val="006072"/>
                </a:solidFill>
                <a:latin typeface="Microsoft New Tai Lue"/>
                <a:cs typeface="Microsoft New Tai Lue"/>
              </a:rPr>
              <a:t>explicit requirements for carbon reduction and reduced travel across all the Council's services</a:t>
            </a:r>
            <a:r>
              <a:rPr lang="en-GB" dirty="0">
                <a:solidFill>
                  <a:srgbClr val="006072"/>
                </a:solidFill>
                <a:latin typeface="Microsoft New Tai Lue"/>
                <a:cs typeface="Microsoft New Tai Lue"/>
              </a:rPr>
              <a:t>, including carbon reduction targets within our contracts with suppliers, with a view to implementing changes to our procedures at the earliest opportunity.</a:t>
            </a:r>
          </a:p>
        </p:txBody>
      </p:sp>
      <p:pic>
        <p:nvPicPr>
          <p:cNvPr id="7" name="Graphic 6" descr="Wireless with solid fill">
            <a:extLst>
              <a:ext uri="{FF2B5EF4-FFF2-40B4-BE49-F238E27FC236}">
                <a16:creationId xmlns:a16="http://schemas.microsoft.com/office/drawing/2014/main" id="{EF6D2850-9A36-2CBA-5B74-85620A5503B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6165" y="2111465"/>
            <a:ext cx="527499" cy="527499"/>
          </a:xfrm>
          <a:prstGeom prst="rect">
            <a:avLst/>
          </a:prstGeom>
        </p:spPr>
      </p:pic>
      <p:pic>
        <p:nvPicPr>
          <p:cNvPr id="13" name="Graphic 12" descr="Streetlight with solid fill">
            <a:extLst>
              <a:ext uri="{FF2B5EF4-FFF2-40B4-BE49-F238E27FC236}">
                <a16:creationId xmlns:a16="http://schemas.microsoft.com/office/drawing/2014/main" id="{00427D0A-A3D7-1193-6D90-9A1FCE147EA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3260" y="1712302"/>
            <a:ext cx="910404" cy="910404"/>
          </a:xfrm>
          <a:prstGeom prst="rect">
            <a:avLst/>
          </a:prstGeom>
        </p:spPr>
      </p:pic>
      <p:pic>
        <p:nvPicPr>
          <p:cNvPr id="15" name="Graphic 14" descr="Checkmark with solid fill">
            <a:extLst>
              <a:ext uri="{FF2B5EF4-FFF2-40B4-BE49-F238E27FC236}">
                <a16:creationId xmlns:a16="http://schemas.microsoft.com/office/drawing/2014/main" id="{7590BAAB-B629-9AD6-78B5-752BD101443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92935" y="2982688"/>
            <a:ext cx="821308" cy="821308"/>
          </a:xfrm>
          <a:prstGeom prst="rect">
            <a:avLst/>
          </a:prstGeom>
        </p:spPr>
      </p:pic>
      <p:pic>
        <p:nvPicPr>
          <p:cNvPr id="17" name="Graphic 16" descr="Contract with solid fill">
            <a:extLst>
              <a:ext uri="{FF2B5EF4-FFF2-40B4-BE49-F238E27FC236}">
                <a16:creationId xmlns:a16="http://schemas.microsoft.com/office/drawing/2014/main" id="{EC3EDDE4-434B-0C0C-8E65-DBDF28C5892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676325" y="3720783"/>
            <a:ext cx="821308" cy="821308"/>
          </a:xfrm>
          <a:prstGeom prst="rect">
            <a:avLst/>
          </a:prstGeom>
        </p:spPr>
      </p:pic>
      <p:grpSp>
        <p:nvGrpSpPr>
          <p:cNvPr id="18" name="Group 17">
            <a:extLst>
              <a:ext uri="{FF2B5EF4-FFF2-40B4-BE49-F238E27FC236}">
                <a16:creationId xmlns:a16="http://schemas.microsoft.com/office/drawing/2014/main" id="{7479320D-90ED-4EE4-5C37-A323790EC021}"/>
              </a:ext>
            </a:extLst>
          </p:cNvPr>
          <p:cNvGrpSpPr/>
          <p:nvPr/>
        </p:nvGrpSpPr>
        <p:grpSpPr>
          <a:xfrm>
            <a:off x="10428051" y="3447201"/>
            <a:ext cx="615182" cy="1191699"/>
            <a:chOff x="9545216" y="1525370"/>
            <a:chExt cx="727789" cy="1479383"/>
          </a:xfrm>
          <a:solidFill>
            <a:srgbClr val="006072"/>
          </a:solidFill>
        </p:grpSpPr>
        <p:pic>
          <p:nvPicPr>
            <p:cNvPr id="19" name="Graphic 18" descr="Footprints with solid fill">
              <a:extLst>
                <a:ext uri="{FF2B5EF4-FFF2-40B4-BE49-F238E27FC236}">
                  <a16:creationId xmlns:a16="http://schemas.microsoft.com/office/drawing/2014/main" id="{62DEE161-B577-7CD3-1B3A-69C86C9C57BC}"/>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50000" t="26020" r="13605"/>
            <a:stretch/>
          </p:blipFill>
          <p:spPr>
            <a:xfrm>
              <a:off x="9545216" y="1525370"/>
              <a:ext cx="727789" cy="1479383"/>
            </a:xfrm>
            <a:prstGeom prst="rect">
              <a:avLst/>
            </a:prstGeom>
          </p:spPr>
        </p:pic>
        <p:sp>
          <p:nvSpPr>
            <p:cNvPr id="20" name="TextBox 19">
              <a:extLst>
                <a:ext uri="{FF2B5EF4-FFF2-40B4-BE49-F238E27FC236}">
                  <a16:creationId xmlns:a16="http://schemas.microsoft.com/office/drawing/2014/main" id="{99F7F9AE-4282-0087-8F8F-CBA0FEC2CEDA}"/>
                </a:ext>
              </a:extLst>
            </p:cNvPr>
            <p:cNvSpPr txBox="1"/>
            <p:nvPr/>
          </p:nvSpPr>
          <p:spPr>
            <a:xfrm>
              <a:off x="9638523" y="1950876"/>
              <a:ext cx="541176" cy="308396"/>
            </a:xfrm>
            <a:prstGeom prst="rect">
              <a:avLst/>
            </a:prstGeom>
            <a:noFill/>
          </p:spPr>
          <p:txBody>
            <a:bodyPr wrap="square" rtlCol="0">
              <a:spAutoFit/>
            </a:bodyPr>
            <a:lstStyle/>
            <a:p>
              <a:r>
                <a:rPr lang="en-GB" sz="1200" dirty="0">
                  <a:solidFill>
                    <a:schemeClr val="bg1"/>
                  </a:solidFill>
                </a:rPr>
                <a:t>CO</a:t>
              </a:r>
              <a:r>
                <a:rPr lang="en-GB" sz="1200" baseline="-25000" dirty="0">
                  <a:solidFill>
                    <a:schemeClr val="bg1"/>
                  </a:solidFill>
                </a:rPr>
                <a:t>2</a:t>
              </a:r>
            </a:p>
          </p:txBody>
        </p:sp>
        <p:sp>
          <p:nvSpPr>
            <p:cNvPr id="21" name="Arrow: Down 20">
              <a:extLst>
                <a:ext uri="{FF2B5EF4-FFF2-40B4-BE49-F238E27FC236}">
                  <a16:creationId xmlns:a16="http://schemas.microsoft.com/office/drawing/2014/main" id="{9D06EDDB-8D39-C669-559E-854F99495321}"/>
                </a:ext>
              </a:extLst>
            </p:cNvPr>
            <p:cNvSpPr/>
            <p:nvPr/>
          </p:nvSpPr>
          <p:spPr>
            <a:xfrm>
              <a:off x="9773816" y="2327383"/>
              <a:ext cx="270588" cy="523220"/>
            </a:xfrm>
            <a:prstGeom prst="down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4549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93945"/>
            <a:ext cx="10773096" cy="1508105"/>
          </a:xfrm>
          <a:prstGeom prst="rect">
            <a:avLst/>
          </a:prstGeom>
          <a:noFill/>
        </p:spPr>
        <p:txBody>
          <a:bodyPr wrap="square" lIns="91440" tIns="45720" rIns="91440" bIns="45720" rtlCol="0" anchor="t">
            <a:spAutoFit/>
          </a:bodyPr>
          <a:lstStyle/>
          <a:p>
            <a:r>
              <a:rPr lang="en-GB" sz="4400" b="1" dirty="0">
                <a:solidFill>
                  <a:srgbClr val="006072"/>
                </a:solidFill>
                <a:latin typeface="Arial"/>
                <a:cs typeface="Arial"/>
              </a:rPr>
              <a:t>Placemaking &amp; Movement Principles (1)</a:t>
            </a:r>
          </a:p>
          <a:p>
            <a:endParaRPr lang="en-GB" sz="4800" b="1" dirty="0">
              <a:solidFill>
                <a:srgbClr val="00607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D954B17-0879-6302-916D-0C0F8E2EFF70}"/>
              </a:ext>
            </a:extLst>
          </p:cNvPr>
          <p:cNvSpPr txBox="1"/>
          <p:nvPr/>
        </p:nvSpPr>
        <p:spPr>
          <a:xfrm>
            <a:off x="761651" y="2000809"/>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pic>
        <p:nvPicPr>
          <p:cNvPr id="2" name="Graphic 1" descr="Route (Two Pins With A Path) with solid fill">
            <a:extLst>
              <a:ext uri="{FF2B5EF4-FFF2-40B4-BE49-F238E27FC236}">
                <a16:creationId xmlns:a16="http://schemas.microsoft.com/office/drawing/2014/main" id="{05C333E4-2A3C-FAB5-F1CB-DE16494E409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67256" y="1565600"/>
            <a:ext cx="731904" cy="731904"/>
          </a:xfrm>
          <a:prstGeom prst="rect">
            <a:avLst/>
          </a:prstGeom>
        </p:spPr>
      </p:pic>
      <p:sp>
        <p:nvSpPr>
          <p:cNvPr id="5" name="TextBox 4">
            <a:extLst>
              <a:ext uri="{FF2B5EF4-FFF2-40B4-BE49-F238E27FC236}">
                <a16:creationId xmlns:a16="http://schemas.microsoft.com/office/drawing/2014/main" id="{1A23449E-4AA9-052D-AAF0-0851C5FEFC30}"/>
              </a:ext>
            </a:extLst>
          </p:cNvPr>
          <p:cNvSpPr txBox="1"/>
          <p:nvPr/>
        </p:nvSpPr>
        <p:spPr>
          <a:xfrm>
            <a:off x="412585" y="1398720"/>
            <a:ext cx="11122162" cy="923330"/>
          </a:xfrm>
          <a:prstGeom prst="rect">
            <a:avLst/>
          </a:prstGeom>
          <a:noFill/>
        </p:spPr>
        <p:txBody>
          <a:bodyPr wrap="square">
            <a:spAutoFit/>
          </a:bodyPr>
          <a:lstStyle/>
          <a:p>
            <a:pPr marR="174625" lvl="1">
              <a:spcBef>
                <a:spcPts val="509"/>
              </a:spcBef>
            </a:pPr>
            <a:r>
              <a:rPr lang="en-GB" sz="1800" b="1" dirty="0">
                <a:solidFill>
                  <a:srgbClr val="006072"/>
                </a:solidFill>
                <a:latin typeface="Microsoft New Tai Lue"/>
                <a:cs typeface="Microsoft New Tai Lue"/>
              </a:rPr>
              <a:t>Reduce need to travel via private car </a:t>
            </a:r>
            <a:r>
              <a:rPr lang="en-GB" sz="1800" dirty="0">
                <a:solidFill>
                  <a:srgbClr val="006072"/>
                </a:solidFill>
                <a:latin typeface="Microsoft New Tai Lue"/>
                <a:cs typeface="Microsoft New Tai Lue"/>
              </a:rPr>
              <a:t>(internal trips) by ensuring </a:t>
            </a:r>
            <a:r>
              <a:rPr lang="en-GB" sz="1800" b="1" dirty="0">
                <a:solidFill>
                  <a:srgbClr val="006072"/>
                </a:solidFill>
                <a:latin typeface="Microsoft New Tai Lue"/>
                <a:cs typeface="Microsoft New Tai Lue"/>
              </a:rPr>
              <a:t>key facilities and services</a:t>
            </a:r>
            <a:r>
              <a:rPr lang="en-GB" sz="1800" dirty="0">
                <a:solidFill>
                  <a:srgbClr val="006072"/>
                </a:solidFill>
                <a:latin typeface="Microsoft New Tai Lue"/>
                <a:cs typeface="Microsoft New Tai Lue"/>
              </a:rPr>
              <a:t>, existing and proposed, are within a 20-minute walking or wheeling time. Streets should link to existing roads and local services, ensure </a:t>
            </a:r>
            <a:r>
              <a:rPr lang="en-GB" sz="1800" b="1" dirty="0">
                <a:solidFill>
                  <a:srgbClr val="006072"/>
                </a:solidFill>
                <a:latin typeface="Microsoft New Tai Lue"/>
                <a:cs typeface="Microsoft New Tai Lue"/>
              </a:rPr>
              <a:t>permeability</a:t>
            </a:r>
            <a:r>
              <a:rPr lang="en-GB" sz="1800" dirty="0">
                <a:solidFill>
                  <a:srgbClr val="006072"/>
                </a:solidFill>
                <a:latin typeface="Microsoft New Tai Lue"/>
                <a:cs typeface="Microsoft New Tai Lue"/>
              </a:rPr>
              <a:t>, </a:t>
            </a:r>
            <a:r>
              <a:rPr lang="en-GB" sz="1800" b="1" dirty="0">
                <a:solidFill>
                  <a:srgbClr val="006072"/>
                </a:solidFill>
                <a:latin typeface="Microsoft New Tai Lue"/>
                <a:cs typeface="Microsoft New Tai Lue"/>
              </a:rPr>
              <a:t>connectivity </a:t>
            </a:r>
            <a:r>
              <a:rPr lang="en-GB" sz="1800" dirty="0">
                <a:solidFill>
                  <a:srgbClr val="006072"/>
                </a:solidFill>
                <a:latin typeface="Microsoft New Tai Lue"/>
                <a:cs typeface="Microsoft New Tai Lue"/>
              </a:rPr>
              <a:t>and not turn their backs on neighbours. </a:t>
            </a:r>
          </a:p>
        </p:txBody>
      </p:sp>
      <p:sp>
        <p:nvSpPr>
          <p:cNvPr id="7" name="TextBox 6">
            <a:extLst>
              <a:ext uri="{FF2B5EF4-FFF2-40B4-BE49-F238E27FC236}">
                <a16:creationId xmlns:a16="http://schemas.microsoft.com/office/drawing/2014/main" id="{C11E3931-CADA-E414-AC79-37674C156A97}"/>
              </a:ext>
            </a:extLst>
          </p:cNvPr>
          <p:cNvSpPr txBox="1"/>
          <p:nvPr/>
        </p:nvSpPr>
        <p:spPr>
          <a:xfrm>
            <a:off x="-29184" y="1466968"/>
            <a:ext cx="797668"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1</a:t>
            </a:r>
          </a:p>
        </p:txBody>
      </p:sp>
      <p:sp>
        <p:nvSpPr>
          <p:cNvPr id="11" name="TextBox 10">
            <a:extLst>
              <a:ext uri="{FF2B5EF4-FFF2-40B4-BE49-F238E27FC236}">
                <a16:creationId xmlns:a16="http://schemas.microsoft.com/office/drawing/2014/main" id="{114A7198-B80F-2DCF-0DF7-934F2EA868CE}"/>
              </a:ext>
            </a:extLst>
          </p:cNvPr>
          <p:cNvSpPr txBox="1"/>
          <p:nvPr/>
        </p:nvSpPr>
        <p:spPr>
          <a:xfrm>
            <a:off x="395699" y="2534651"/>
            <a:ext cx="11122162" cy="1477328"/>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In towns and more urban areas </a:t>
            </a:r>
            <a:r>
              <a:rPr lang="en-GB" sz="1800" b="1" dirty="0">
                <a:solidFill>
                  <a:srgbClr val="006072"/>
                </a:solidFill>
                <a:latin typeface="Microsoft New Tai Lue"/>
                <a:cs typeface="Microsoft New Tai Lue"/>
              </a:rPr>
              <a:t>reduce parking provision in combination with hard and soft travel plan measures</a:t>
            </a:r>
            <a:r>
              <a:rPr lang="en-GB" sz="1800" dirty="0">
                <a:solidFill>
                  <a:srgbClr val="006072"/>
                </a:solidFill>
                <a:latin typeface="Microsoft New Tai Lue"/>
                <a:cs typeface="Microsoft New Tai Lue"/>
              </a:rPr>
              <a:t> and include the provision of car/bike clubs, EV bikes/scooters, EV charging and public transport provision. Incorporate a mobility hub approach with mobility and non-mobility components as suitable for the site. The vision in these areas is for </a:t>
            </a:r>
            <a:r>
              <a:rPr lang="en-GB" sz="1800" b="1" dirty="0">
                <a:solidFill>
                  <a:srgbClr val="006072"/>
                </a:solidFill>
                <a:latin typeface="Microsoft New Tai Lue"/>
                <a:cs typeface="Microsoft New Tai Lue"/>
              </a:rPr>
              <a:t>low car ownership and ambitious modal shift </a:t>
            </a:r>
            <a:r>
              <a:rPr lang="en-GB" sz="1800" dirty="0">
                <a:solidFill>
                  <a:srgbClr val="006072"/>
                </a:solidFill>
                <a:latin typeface="Microsoft New Tai Lue"/>
                <a:cs typeface="Microsoft New Tai Lue"/>
              </a:rPr>
              <a:t>enabled by an increase in </a:t>
            </a:r>
            <a:r>
              <a:rPr lang="en-GB" sz="1800" b="1" dirty="0">
                <a:solidFill>
                  <a:srgbClr val="006072"/>
                </a:solidFill>
                <a:latin typeface="Microsoft New Tai Lue"/>
                <a:cs typeface="Microsoft New Tai Lue"/>
              </a:rPr>
              <a:t>multimodal travel measures</a:t>
            </a:r>
            <a:r>
              <a:rPr lang="en-GB" sz="1800" dirty="0">
                <a:solidFill>
                  <a:srgbClr val="006072"/>
                </a:solidFill>
                <a:latin typeface="Microsoft New Tai Lue"/>
                <a:cs typeface="Microsoft New Tai Lue"/>
              </a:rPr>
              <a:t>.</a:t>
            </a:r>
          </a:p>
        </p:txBody>
      </p:sp>
      <p:sp>
        <p:nvSpPr>
          <p:cNvPr id="13" name="TextBox 12">
            <a:extLst>
              <a:ext uri="{FF2B5EF4-FFF2-40B4-BE49-F238E27FC236}">
                <a16:creationId xmlns:a16="http://schemas.microsoft.com/office/drawing/2014/main" id="{B5C86DBD-A36D-74F1-470C-CDC950B63311}"/>
              </a:ext>
            </a:extLst>
          </p:cNvPr>
          <p:cNvSpPr txBox="1"/>
          <p:nvPr/>
        </p:nvSpPr>
        <p:spPr>
          <a:xfrm>
            <a:off x="-3135" y="2653531"/>
            <a:ext cx="797668"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2</a:t>
            </a:r>
          </a:p>
        </p:txBody>
      </p:sp>
      <p:pic>
        <p:nvPicPr>
          <p:cNvPr id="14" name="Graphic 13" descr="Bus with solid fill">
            <a:extLst>
              <a:ext uri="{FF2B5EF4-FFF2-40B4-BE49-F238E27FC236}">
                <a16:creationId xmlns:a16="http://schemas.microsoft.com/office/drawing/2014/main" id="{6102B56F-9602-76F7-C675-D058663BB15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390614" y="3292839"/>
            <a:ext cx="366775" cy="366775"/>
          </a:xfrm>
          <a:prstGeom prst="rect">
            <a:avLst/>
          </a:prstGeom>
        </p:spPr>
      </p:pic>
      <p:pic>
        <p:nvPicPr>
          <p:cNvPr id="15" name="Graphic 14" descr="Walk with solid fill">
            <a:extLst>
              <a:ext uri="{FF2B5EF4-FFF2-40B4-BE49-F238E27FC236}">
                <a16:creationId xmlns:a16="http://schemas.microsoft.com/office/drawing/2014/main" id="{15ABDD2D-A2E6-62C9-4C11-83982AED3B1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73884" y="3566132"/>
            <a:ext cx="366775" cy="366775"/>
          </a:xfrm>
          <a:prstGeom prst="rect">
            <a:avLst/>
          </a:prstGeom>
        </p:spPr>
      </p:pic>
      <p:pic>
        <p:nvPicPr>
          <p:cNvPr id="16" name="Graphic 15" descr="Cycling with solid fill">
            <a:extLst>
              <a:ext uri="{FF2B5EF4-FFF2-40B4-BE49-F238E27FC236}">
                <a16:creationId xmlns:a16="http://schemas.microsoft.com/office/drawing/2014/main" id="{4881D2A1-C142-C31C-8FC6-6EB0BBD1AC5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511938" y="3572592"/>
            <a:ext cx="366775" cy="366775"/>
          </a:xfrm>
          <a:prstGeom prst="rect">
            <a:avLst/>
          </a:prstGeom>
        </p:spPr>
      </p:pic>
      <p:sp>
        <p:nvSpPr>
          <p:cNvPr id="17" name="Arrow: Down 16">
            <a:extLst>
              <a:ext uri="{FF2B5EF4-FFF2-40B4-BE49-F238E27FC236}">
                <a16:creationId xmlns:a16="http://schemas.microsoft.com/office/drawing/2014/main" id="{C532ED7A-55CF-B8B3-121F-429066C5CA97}"/>
              </a:ext>
            </a:extLst>
          </p:cNvPr>
          <p:cNvSpPr/>
          <p:nvPr/>
        </p:nvSpPr>
        <p:spPr>
          <a:xfrm flipV="1">
            <a:off x="11769596" y="3352501"/>
            <a:ext cx="316848" cy="353957"/>
          </a:xfrm>
          <a:prstGeom prst="downArrow">
            <a:avLst/>
          </a:prstGeom>
          <a:solidFill>
            <a:srgbClr val="006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AF4D742-6E67-9D5E-5E05-44200E366BEB}"/>
              </a:ext>
            </a:extLst>
          </p:cNvPr>
          <p:cNvSpPr/>
          <p:nvPr/>
        </p:nvSpPr>
        <p:spPr>
          <a:xfrm>
            <a:off x="11769596" y="2740187"/>
            <a:ext cx="223744" cy="284247"/>
          </a:xfrm>
          <a:prstGeom prst="rect">
            <a:avLst/>
          </a:prstGeom>
          <a:solidFill>
            <a:srgbClr val="006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a:t>
            </a:r>
          </a:p>
        </p:txBody>
      </p:sp>
      <p:sp>
        <p:nvSpPr>
          <p:cNvPr id="19" name="Arrow: Down 18">
            <a:extLst>
              <a:ext uri="{FF2B5EF4-FFF2-40B4-BE49-F238E27FC236}">
                <a16:creationId xmlns:a16="http://schemas.microsoft.com/office/drawing/2014/main" id="{DEAA227F-B674-3EDD-3DD1-96F5F9A82D62}"/>
              </a:ext>
            </a:extLst>
          </p:cNvPr>
          <p:cNvSpPr/>
          <p:nvPr/>
        </p:nvSpPr>
        <p:spPr>
          <a:xfrm>
            <a:off x="11445020" y="2723317"/>
            <a:ext cx="316848" cy="353957"/>
          </a:xfrm>
          <a:prstGeom prst="downArrow">
            <a:avLst/>
          </a:prstGeom>
          <a:solidFill>
            <a:srgbClr val="006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F617A83-75B2-4651-AE74-7E6387D7816D}"/>
              </a:ext>
            </a:extLst>
          </p:cNvPr>
          <p:cNvSpPr txBox="1"/>
          <p:nvPr/>
        </p:nvSpPr>
        <p:spPr>
          <a:xfrm>
            <a:off x="709554" y="4832782"/>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DA98DD4-E11C-962F-5500-0FD5725150A6}"/>
              </a:ext>
            </a:extLst>
          </p:cNvPr>
          <p:cNvSpPr txBox="1"/>
          <p:nvPr/>
        </p:nvSpPr>
        <p:spPr>
          <a:xfrm>
            <a:off x="360488" y="4230693"/>
            <a:ext cx="11122162" cy="1477328"/>
          </a:xfrm>
          <a:prstGeom prst="rect">
            <a:avLst/>
          </a:prstGeom>
          <a:noFill/>
        </p:spPr>
        <p:txBody>
          <a:bodyPr wrap="square">
            <a:spAutoFit/>
          </a:bodyPr>
          <a:lstStyle/>
          <a:p>
            <a:pPr marR="174625" lvl="1">
              <a:spcBef>
                <a:spcPts val="509"/>
              </a:spcBef>
            </a:pPr>
            <a:r>
              <a:rPr lang="en-GB" sz="1800" b="1" dirty="0">
                <a:solidFill>
                  <a:srgbClr val="006072"/>
                </a:solidFill>
                <a:latin typeface="Microsoft New Tai Lue"/>
                <a:cs typeface="Microsoft New Tai Lue"/>
              </a:rPr>
              <a:t>Design parking to be unobtrusive </a:t>
            </a:r>
            <a:r>
              <a:rPr lang="en-GB" sz="1800" dirty="0">
                <a:solidFill>
                  <a:srgbClr val="006072"/>
                </a:solidFill>
                <a:latin typeface="Microsoft New Tai Lue"/>
                <a:cs typeface="Microsoft New Tai Lue"/>
              </a:rPr>
              <a:t>in the public realm, avoiding dominance in the </a:t>
            </a:r>
            <a:r>
              <a:rPr lang="en-GB" sz="1800" dirty="0" err="1">
                <a:solidFill>
                  <a:srgbClr val="006072"/>
                </a:solidFill>
                <a:latin typeface="Microsoft New Tai Lue"/>
                <a:cs typeface="Microsoft New Tai Lue"/>
              </a:rPr>
              <a:t>streetscene</a:t>
            </a:r>
            <a:r>
              <a:rPr lang="en-GB" sz="1800" dirty="0">
                <a:solidFill>
                  <a:srgbClr val="006072"/>
                </a:solidFill>
                <a:latin typeface="Microsoft New Tai Lue"/>
                <a:cs typeface="Microsoft New Tai Lue"/>
              </a:rPr>
              <a:t>. Allow for the future </a:t>
            </a:r>
            <a:r>
              <a:rPr lang="en-GB" sz="1800" b="1" dirty="0">
                <a:solidFill>
                  <a:srgbClr val="006072"/>
                </a:solidFill>
                <a:latin typeface="Microsoft New Tai Lue"/>
                <a:cs typeface="Microsoft New Tai Lue"/>
              </a:rPr>
              <a:t>phasing out of parking</a:t>
            </a:r>
            <a:r>
              <a:rPr lang="en-GB" sz="1800" dirty="0">
                <a:solidFill>
                  <a:srgbClr val="006072"/>
                </a:solidFill>
                <a:latin typeface="Microsoft New Tai Lue"/>
                <a:cs typeface="Microsoft New Tai Lue"/>
              </a:rPr>
              <a:t> to reduce carbon emissions as ownership levels reduce. Prioritise car ports over garages.  Secure </a:t>
            </a:r>
            <a:r>
              <a:rPr lang="en-GB" sz="1800" b="1" dirty="0">
                <a:solidFill>
                  <a:srgbClr val="006072"/>
                </a:solidFill>
                <a:latin typeface="Microsoft New Tai Lue"/>
                <a:cs typeface="Microsoft New Tai Lue"/>
              </a:rPr>
              <a:t>cycle parking </a:t>
            </a:r>
            <a:r>
              <a:rPr lang="en-GB" sz="1800" dirty="0">
                <a:solidFill>
                  <a:srgbClr val="006072"/>
                </a:solidFill>
                <a:latin typeface="Microsoft New Tai Lue"/>
                <a:cs typeface="Microsoft New Tai Lue"/>
              </a:rPr>
              <a:t>/ infrastructure is to be provided with well-designed storage facilities either on street or within the property street frontage. Public cycle repair facilities should be incorporated into the scheme.</a:t>
            </a:r>
          </a:p>
        </p:txBody>
      </p:sp>
      <p:sp>
        <p:nvSpPr>
          <p:cNvPr id="22" name="TextBox 21">
            <a:extLst>
              <a:ext uri="{FF2B5EF4-FFF2-40B4-BE49-F238E27FC236}">
                <a16:creationId xmlns:a16="http://schemas.microsoft.com/office/drawing/2014/main" id="{F9FC40D8-5280-D0BE-E3C6-DE83F2098FB5}"/>
              </a:ext>
            </a:extLst>
          </p:cNvPr>
          <p:cNvSpPr txBox="1"/>
          <p:nvPr/>
        </p:nvSpPr>
        <p:spPr>
          <a:xfrm>
            <a:off x="-81281" y="4298941"/>
            <a:ext cx="797668"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3</a:t>
            </a:r>
          </a:p>
        </p:txBody>
      </p:sp>
      <p:sp>
        <p:nvSpPr>
          <p:cNvPr id="23" name="Rectangle 22">
            <a:extLst>
              <a:ext uri="{FF2B5EF4-FFF2-40B4-BE49-F238E27FC236}">
                <a16:creationId xmlns:a16="http://schemas.microsoft.com/office/drawing/2014/main" id="{D81BF599-3834-768D-7A98-42A79CA36B28}"/>
              </a:ext>
            </a:extLst>
          </p:cNvPr>
          <p:cNvSpPr/>
          <p:nvPr/>
        </p:nvSpPr>
        <p:spPr>
          <a:xfrm>
            <a:off x="11337925" y="4421681"/>
            <a:ext cx="223744" cy="284247"/>
          </a:xfrm>
          <a:prstGeom prst="rect">
            <a:avLst/>
          </a:prstGeom>
          <a:solidFill>
            <a:srgbClr val="006072">
              <a:alpha val="30196"/>
            </a:srgbClr>
          </a:solidFill>
          <a:ln>
            <a:solidFill>
              <a:srgbClr val="0060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a:t>
            </a:r>
          </a:p>
        </p:txBody>
      </p:sp>
      <p:sp>
        <p:nvSpPr>
          <p:cNvPr id="25" name="Rectangle 24">
            <a:extLst>
              <a:ext uri="{FF2B5EF4-FFF2-40B4-BE49-F238E27FC236}">
                <a16:creationId xmlns:a16="http://schemas.microsoft.com/office/drawing/2014/main" id="{58DE21A2-8B7F-7468-4DD0-356D7F600F5E}"/>
              </a:ext>
            </a:extLst>
          </p:cNvPr>
          <p:cNvSpPr/>
          <p:nvPr/>
        </p:nvSpPr>
        <p:spPr>
          <a:xfrm>
            <a:off x="11603444" y="4434685"/>
            <a:ext cx="366774" cy="643153"/>
          </a:xfrm>
          <a:prstGeom prst="rect">
            <a:avLst/>
          </a:prstGeom>
          <a:solidFill>
            <a:srgbClr val="006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24" name="Graphic 23" descr="Cycling with solid fill">
            <a:extLst>
              <a:ext uri="{FF2B5EF4-FFF2-40B4-BE49-F238E27FC236}">
                <a16:creationId xmlns:a16="http://schemas.microsoft.com/office/drawing/2014/main" id="{0E9BA276-00C3-619F-1023-A3D3251D143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605664" y="4701993"/>
            <a:ext cx="366775" cy="366775"/>
          </a:xfrm>
          <a:prstGeom prst="rect">
            <a:avLst/>
          </a:prstGeom>
        </p:spPr>
      </p:pic>
      <p:sp>
        <p:nvSpPr>
          <p:cNvPr id="26" name="Rectangle 25">
            <a:extLst>
              <a:ext uri="{FF2B5EF4-FFF2-40B4-BE49-F238E27FC236}">
                <a16:creationId xmlns:a16="http://schemas.microsoft.com/office/drawing/2014/main" id="{B0C3AA98-ACA9-B75E-FD3F-DC339366D3D6}"/>
              </a:ext>
            </a:extLst>
          </p:cNvPr>
          <p:cNvSpPr/>
          <p:nvPr/>
        </p:nvSpPr>
        <p:spPr>
          <a:xfrm>
            <a:off x="11689299" y="4453956"/>
            <a:ext cx="223744" cy="284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a:t>
            </a:r>
          </a:p>
        </p:txBody>
      </p:sp>
    </p:spTree>
    <p:extLst>
      <p:ext uri="{BB962C8B-B14F-4D97-AF65-F5344CB8AC3E}">
        <p14:creationId xmlns:p14="http://schemas.microsoft.com/office/powerpoint/2010/main" val="382148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93945"/>
            <a:ext cx="10773096" cy="1508105"/>
          </a:xfrm>
          <a:prstGeom prst="rect">
            <a:avLst/>
          </a:prstGeom>
          <a:noFill/>
        </p:spPr>
        <p:txBody>
          <a:bodyPr wrap="square" lIns="91440" tIns="45720" rIns="91440" bIns="45720" rtlCol="0" anchor="t">
            <a:spAutoFit/>
          </a:bodyPr>
          <a:lstStyle/>
          <a:p>
            <a:r>
              <a:rPr lang="en-GB" sz="4400" b="1" dirty="0">
                <a:solidFill>
                  <a:srgbClr val="006072"/>
                </a:solidFill>
                <a:latin typeface="Arial"/>
                <a:cs typeface="Arial"/>
              </a:rPr>
              <a:t>Placemaking &amp; Movement Principles (2)</a:t>
            </a:r>
          </a:p>
          <a:p>
            <a:endParaRPr lang="en-GB" sz="4800" b="1" dirty="0">
              <a:solidFill>
                <a:srgbClr val="00607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D954B17-0879-6302-916D-0C0F8E2EFF70}"/>
              </a:ext>
            </a:extLst>
          </p:cNvPr>
          <p:cNvSpPr txBox="1"/>
          <p:nvPr/>
        </p:nvSpPr>
        <p:spPr>
          <a:xfrm>
            <a:off x="761651" y="2000809"/>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23449E-4AA9-052D-AAF0-0851C5FEFC30}"/>
              </a:ext>
            </a:extLst>
          </p:cNvPr>
          <p:cNvSpPr txBox="1"/>
          <p:nvPr/>
        </p:nvSpPr>
        <p:spPr>
          <a:xfrm>
            <a:off x="412585" y="1398720"/>
            <a:ext cx="11122162" cy="1754326"/>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Design an </a:t>
            </a:r>
            <a:r>
              <a:rPr lang="en-GB" sz="1800" b="1" dirty="0">
                <a:solidFill>
                  <a:srgbClr val="006072"/>
                </a:solidFill>
                <a:latin typeface="Microsoft New Tai Lue"/>
                <a:cs typeface="Microsoft New Tai Lue"/>
              </a:rPr>
              <a:t>attractive and high-quality environment </a:t>
            </a:r>
            <a:r>
              <a:rPr lang="en-GB" sz="1800" dirty="0">
                <a:solidFill>
                  <a:srgbClr val="006072"/>
                </a:solidFill>
                <a:latin typeface="Microsoft New Tai Lue"/>
                <a:cs typeface="Microsoft New Tai Lue"/>
              </a:rPr>
              <a:t>where streets incorporate </a:t>
            </a:r>
            <a:r>
              <a:rPr lang="en-GB" sz="1800" b="1" dirty="0">
                <a:solidFill>
                  <a:srgbClr val="006072"/>
                </a:solidFill>
                <a:latin typeface="Microsoft New Tai Lue"/>
                <a:cs typeface="Microsoft New Tai Lue"/>
              </a:rPr>
              <a:t>trees in the highway </a:t>
            </a:r>
            <a:r>
              <a:rPr lang="en-GB" sz="1800" dirty="0">
                <a:solidFill>
                  <a:srgbClr val="006072"/>
                </a:solidFill>
                <a:latin typeface="Microsoft New Tai Lue"/>
                <a:cs typeface="Microsoft New Tai Lue"/>
              </a:rPr>
              <a:t>and green spaces, </a:t>
            </a:r>
            <a:r>
              <a:rPr lang="en-GB" sz="1800" b="1" dirty="0">
                <a:solidFill>
                  <a:srgbClr val="006072"/>
                </a:solidFill>
                <a:latin typeface="Microsoft New Tai Lue"/>
                <a:cs typeface="Microsoft New Tai Lue"/>
              </a:rPr>
              <a:t>avoiding large expanses of asphalt</a:t>
            </a:r>
            <a:r>
              <a:rPr lang="en-GB" sz="1800" dirty="0">
                <a:solidFill>
                  <a:srgbClr val="006072"/>
                </a:solidFill>
                <a:latin typeface="Microsoft New Tai Lue"/>
                <a:cs typeface="Microsoft New Tai Lue"/>
              </a:rPr>
              <a:t>. Wherever possible streets should make positive use of existing natural features. Highway trees should be provided in tree pits rather than planters. The design should </a:t>
            </a:r>
            <a:r>
              <a:rPr lang="en-GB" sz="1800" b="1" dirty="0">
                <a:solidFill>
                  <a:srgbClr val="006072"/>
                </a:solidFill>
                <a:latin typeface="Microsoft New Tai Lue"/>
                <a:cs typeface="Microsoft New Tai Lue"/>
              </a:rPr>
              <a:t>build in opportunities </a:t>
            </a:r>
            <a:r>
              <a:rPr lang="en-GB" sz="1800" dirty="0">
                <a:solidFill>
                  <a:srgbClr val="006072"/>
                </a:solidFill>
                <a:latin typeface="Microsoft New Tai Lue"/>
                <a:cs typeface="Microsoft New Tai Lue"/>
              </a:rPr>
              <a:t>for biodiversity net gain, green infrastructure, surface water management (permeable surfaces, swales, SUDS) and opportunities to contribute to phosphate mitigation. </a:t>
            </a:r>
          </a:p>
        </p:txBody>
      </p:sp>
      <p:sp>
        <p:nvSpPr>
          <p:cNvPr id="7" name="TextBox 6">
            <a:extLst>
              <a:ext uri="{FF2B5EF4-FFF2-40B4-BE49-F238E27FC236}">
                <a16:creationId xmlns:a16="http://schemas.microsoft.com/office/drawing/2014/main" id="{C11E3931-CADA-E414-AC79-37674C156A97}"/>
              </a:ext>
            </a:extLst>
          </p:cNvPr>
          <p:cNvSpPr txBox="1"/>
          <p:nvPr/>
        </p:nvSpPr>
        <p:spPr>
          <a:xfrm>
            <a:off x="-29184" y="1466968"/>
            <a:ext cx="797668"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4</a:t>
            </a:r>
          </a:p>
        </p:txBody>
      </p:sp>
      <p:sp>
        <p:nvSpPr>
          <p:cNvPr id="11" name="TextBox 10">
            <a:extLst>
              <a:ext uri="{FF2B5EF4-FFF2-40B4-BE49-F238E27FC236}">
                <a16:creationId xmlns:a16="http://schemas.microsoft.com/office/drawing/2014/main" id="{114A7198-B80F-2DCF-0DF7-934F2EA868CE}"/>
              </a:ext>
            </a:extLst>
          </p:cNvPr>
          <p:cNvSpPr txBox="1"/>
          <p:nvPr/>
        </p:nvSpPr>
        <p:spPr>
          <a:xfrm>
            <a:off x="395699" y="3180396"/>
            <a:ext cx="11122162" cy="1200329"/>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Design using </a:t>
            </a:r>
            <a:r>
              <a:rPr lang="en-GB" sz="1800" b="1" dirty="0">
                <a:solidFill>
                  <a:srgbClr val="006072"/>
                </a:solidFill>
                <a:latin typeface="Microsoft New Tai Lue"/>
                <a:cs typeface="Microsoft New Tai Lue"/>
              </a:rPr>
              <a:t>natural traffic calming </a:t>
            </a:r>
            <a:r>
              <a:rPr lang="en-GB" sz="1800" dirty="0">
                <a:solidFill>
                  <a:srgbClr val="006072"/>
                </a:solidFill>
                <a:latin typeface="Microsoft New Tai Lue"/>
                <a:cs typeface="Microsoft New Tai Lue"/>
              </a:rPr>
              <a:t>to achieve </a:t>
            </a:r>
            <a:r>
              <a:rPr lang="en-GB" sz="1800" b="1" dirty="0">
                <a:solidFill>
                  <a:srgbClr val="006072"/>
                </a:solidFill>
                <a:latin typeface="Microsoft New Tai Lue"/>
                <a:cs typeface="Microsoft New Tai Lue"/>
              </a:rPr>
              <a:t>speeds less than 20mph</a:t>
            </a:r>
            <a:r>
              <a:rPr lang="en-GB" sz="1800" dirty="0">
                <a:solidFill>
                  <a:srgbClr val="006072"/>
                </a:solidFill>
                <a:latin typeface="Microsoft New Tai Lue"/>
                <a:cs typeface="Microsoft New Tai Lue"/>
              </a:rPr>
              <a:t>. Buildings and footways should be located to define junctions. Junction and vehicle movement geometry, sightlines and tracking should be tightened to </a:t>
            </a:r>
            <a:r>
              <a:rPr lang="en-GB" sz="1800" b="1" dirty="0">
                <a:solidFill>
                  <a:srgbClr val="006072"/>
                </a:solidFill>
                <a:latin typeface="Microsoft New Tai Lue"/>
                <a:cs typeface="Microsoft New Tai Lue"/>
              </a:rPr>
              <a:t>reduce vehicle speeds </a:t>
            </a:r>
            <a:r>
              <a:rPr lang="en-GB" sz="1800" dirty="0">
                <a:solidFill>
                  <a:srgbClr val="006072"/>
                </a:solidFill>
                <a:latin typeface="Microsoft New Tai Lue"/>
                <a:cs typeface="Microsoft New Tai Lue"/>
              </a:rPr>
              <a:t>with </a:t>
            </a:r>
            <a:r>
              <a:rPr lang="en-GB" sz="1800" b="1" dirty="0">
                <a:solidFill>
                  <a:srgbClr val="006072"/>
                </a:solidFill>
                <a:latin typeface="Microsoft New Tai Lue"/>
                <a:cs typeface="Microsoft New Tai Lue"/>
              </a:rPr>
              <a:t>priority given to pedestrians and cyclists</a:t>
            </a:r>
            <a:r>
              <a:rPr lang="en-GB" sz="1800" dirty="0">
                <a:solidFill>
                  <a:srgbClr val="006072"/>
                </a:solidFill>
                <a:latin typeface="Microsoft New Tai Lue"/>
                <a:cs typeface="Microsoft New Tai Lue"/>
              </a:rPr>
              <a:t>. </a:t>
            </a:r>
          </a:p>
        </p:txBody>
      </p:sp>
      <p:sp>
        <p:nvSpPr>
          <p:cNvPr id="13" name="TextBox 12">
            <a:extLst>
              <a:ext uri="{FF2B5EF4-FFF2-40B4-BE49-F238E27FC236}">
                <a16:creationId xmlns:a16="http://schemas.microsoft.com/office/drawing/2014/main" id="{B5C86DBD-A36D-74F1-470C-CDC950B63311}"/>
              </a:ext>
            </a:extLst>
          </p:cNvPr>
          <p:cNvSpPr txBox="1"/>
          <p:nvPr/>
        </p:nvSpPr>
        <p:spPr>
          <a:xfrm>
            <a:off x="-3135" y="3299276"/>
            <a:ext cx="797668"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5</a:t>
            </a:r>
          </a:p>
        </p:txBody>
      </p:sp>
      <p:sp>
        <p:nvSpPr>
          <p:cNvPr id="20" name="TextBox 19">
            <a:extLst>
              <a:ext uri="{FF2B5EF4-FFF2-40B4-BE49-F238E27FC236}">
                <a16:creationId xmlns:a16="http://schemas.microsoft.com/office/drawing/2014/main" id="{3F617A83-75B2-4651-AE74-7E6387D7816D}"/>
              </a:ext>
            </a:extLst>
          </p:cNvPr>
          <p:cNvSpPr txBox="1"/>
          <p:nvPr/>
        </p:nvSpPr>
        <p:spPr>
          <a:xfrm>
            <a:off x="709554" y="5125706"/>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DA98DD4-E11C-962F-5500-0FD5725150A6}"/>
              </a:ext>
            </a:extLst>
          </p:cNvPr>
          <p:cNvSpPr txBox="1"/>
          <p:nvPr/>
        </p:nvSpPr>
        <p:spPr>
          <a:xfrm>
            <a:off x="360488" y="4381423"/>
            <a:ext cx="11122162" cy="923330"/>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Careful consideration should be given to how children and parents are to </a:t>
            </a:r>
            <a:r>
              <a:rPr lang="en-GB" sz="1800" b="1" dirty="0">
                <a:solidFill>
                  <a:srgbClr val="006072"/>
                </a:solidFill>
                <a:latin typeface="Microsoft New Tai Lue"/>
                <a:cs typeface="Microsoft New Tai Lue"/>
              </a:rPr>
              <a:t>access schools without reliance upon private cars</a:t>
            </a:r>
            <a:r>
              <a:rPr lang="en-GB" sz="1800" dirty="0">
                <a:solidFill>
                  <a:srgbClr val="006072"/>
                </a:solidFill>
                <a:latin typeface="Microsoft New Tai Lue"/>
                <a:cs typeface="Microsoft New Tai Lue"/>
              </a:rPr>
              <a:t>, instead encouraging walking, cycling and public bus use. The design approach to school parking will reflect the desire to </a:t>
            </a:r>
            <a:r>
              <a:rPr lang="en-GB" sz="1800" b="1" dirty="0">
                <a:solidFill>
                  <a:srgbClr val="006072"/>
                </a:solidFill>
                <a:latin typeface="Microsoft New Tai Lue"/>
                <a:cs typeface="Microsoft New Tai Lue"/>
              </a:rPr>
              <a:t>maximise active travel movements to school</a:t>
            </a:r>
            <a:r>
              <a:rPr lang="en-GB" sz="1800" dirty="0">
                <a:solidFill>
                  <a:srgbClr val="006072"/>
                </a:solidFill>
                <a:latin typeface="Microsoft New Tai Lue"/>
                <a:cs typeface="Microsoft New Tai Lue"/>
              </a:rPr>
              <a:t>. </a:t>
            </a:r>
          </a:p>
        </p:txBody>
      </p:sp>
      <p:sp>
        <p:nvSpPr>
          <p:cNvPr id="22" name="TextBox 21">
            <a:extLst>
              <a:ext uri="{FF2B5EF4-FFF2-40B4-BE49-F238E27FC236}">
                <a16:creationId xmlns:a16="http://schemas.microsoft.com/office/drawing/2014/main" id="{F9FC40D8-5280-D0BE-E3C6-DE83F2098FB5}"/>
              </a:ext>
            </a:extLst>
          </p:cNvPr>
          <p:cNvSpPr txBox="1"/>
          <p:nvPr/>
        </p:nvSpPr>
        <p:spPr>
          <a:xfrm>
            <a:off x="-81281" y="4449671"/>
            <a:ext cx="797668"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6</a:t>
            </a:r>
          </a:p>
        </p:txBody>
      </p:sp>
      <p:pic>
        <p:nvPicPr>
          <p:cNvPr id="28" name="Graphic 27" descr="Sparrow with solid fill">
            <a:extLst>
              <a:ext uri="{FF2B5EF4-FFF2-40B4-BE49-F238E27FC236}">
                <a16:creationId xmlns:a16="http://schemas.microsoft.com/office/drawing/2014/main" id="{3F82CE8F-986B-6520-3E57-84F5F29C0B3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52799" y="1805092"/>
            <a:ext cx="495129" cy="495129"/>
          </a:xfrm>
          <a:prstGeom prst="rect">
            <a:avLst/>
          </a:prstGeom>
        </p:spPr>
      </p:pic>
      <p:pic>
        <p:nvPicPr>
          <p:cNvPr id="30" name="Graphic 29" descr="Swimming with solid fill">
            <a:extLst>
              <a:ext uri="{FF2B5EF4-FFF2-40B4-BE49-F238E27FC236}">
                <a16:creationId xmlns:a16="http://schemas.microsoft.com/office/drawing/2014/main" id="{4D7DF549-57DF-983A-7C27-2C9DBF9E1EC6}"/>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66007" b="19099"/>
          <a:stretch/>
        </p:blipFill>
        <p:spPr>
          <a:xfrm>
            <a:off x="11267499" y="2333657"/>
            <a:ext cx="495129" cy="73743"/>
          </a:xfrm>
          <a:prstGeom prst="rect">
            <a:avLst/>
          </a:prstGeom>
        </p:spPr>
      </p:pic>
      <p:pic>
        <p:nvPicPr>
          <p:cNvPr id="32" name="Graphic 31" descr="Deciduous tree with solid fill">
            <a:extLst>
              <a:ext uri="{FF2B5EF4-FFF2-40B4-BE49-F238E27FC236}">
                <a16:creationId xmlns:a16="http://schemas.microsoft.com/office/drawing/2014/main" id="{6BB49D19-BF45-3D94-5F16-7207EC1293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51633" y="1921134"/>
            <a:ext cx="495129" cy="495129"/>
          </a:xfrm>
          <a:prstGeom prst="rect">
            <a:avLst/>
          </a:prstGeom>
        </p:spPr>
      </p:pic>
      <p:pic>
        <p:nvPicPr>
          <p:cNvPr id="33" name="Graphic 32" descr="Swimming with solid fill">
            <a:extLst>
              <a:ext uri="{FF2B5EF4-FFF2-40B4-BE49-F238E27FC236}">
                <a16:creationId xmlns:a16="http://schemas.microsoft.com/office/drawing/2014/main" id="{574F3535-1989-CC93-1E8D-F1218866D72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66007" b="19099"/>
          <a:stretch/>
        </p:blipFill>
        <p:spPr>
          <a:xfrm>
            <a:off x="11267498" y="2388773"/>
            <a:ext cx="495129" cy="73743"/>
          </a:xfrm>
          <a:prstGeom prst="rect">
            <a:avLst/>
          </a:prstGeom>
        </p:spPr>
      </p:pic>
      <p:sp>
        <p:nvSpPr>
          <p:cNvPr id="34" name="TextBox 33">
            <a:extLst>
              <a:ext uri="{FF2B5EF4-FFF2-40B4-BE49-F238E27FC236}">
                <a16:creationId xmlns:a16="http://schemas.microsoft.com/office/drawing/2014/main" id="{305354C4-0D36-AA9B-E0F7-B0AF1CBBA024}"/>
              </a:ext>
            </a:extLst>
          </p:cNvPr>
          <p:cNvSpPr txBox="1"/>
          <p:nvPr/>
        </p:nvSpPr>
        <p:spPr>
          <a:xfrm>
            <a:off x="706308" y="6084415"/>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B79E46A-03B3-AC9F-E24A-296EBF42DC66}"/>
              </a:ext>
            </a:extLst>
          </p:cNvPr>
          <p:cNvSpPr txBox="1"/>
          <p:nvPr/>
        </p:nvSpPr>
        <p:spPr>
          <a:xfrm>
            <a:off x="357242" y="5482326"/>
            <a:ext cx="11122162" cy="1292149"/>
          </a:xfrm>
          <a:prstGeom prst="rect">
            <a:avLst/>
          </a:prstGeom>
          <a:noFill/>
        </p:spPr>
        <p:txBody>
          <a:bodyPr wrap="square">
            <a:spAutoFit/>
          </a:bodyPr>
          <a:lstStyle/>
          <a:p>
            <a:pPr marR="174625" lvl="1">
              <a:spcBef>
                <a:spcPts val="509"/>
              </a:spcBef>
            </a:pPr>
            <a:r>
              <a:rPr lang="en-GB" sz="1800" b="1" dirty="0">
                <a:solidFill>
                  <a:srgbClr val="006072"/>
                </a:solidFill>
                <a:latin typeface="Microsoft New Tai Lue"/>
                <a:cs typeface="Microsoft New Tai Lue"/>
              </a:rPr>
              <a:t>Material palettes are to be simple</a:t>
            </a:r>
            <a:r>
              <a:rPr lang="en-GB" sz="1800" dirty="0">
                <a:solidFill>
                  <a:srgbClr val="006072"/>
                </a:solidFill>
                <a:latin typeface="Microsoft New Tai Lue"/>
                <a:cs typeface="Microsoft New Tai Lue"/>
              </a:rPr>
              <a:t>, take the </a:t>
            </a:r>
            <a:r>
              <a:rPr lang="en-GB" sz="1800" b="1" dirty="0">
                <a:solidFill>
                  <a:srgbClr val="006072"/>
                </a:solidFill>
                <a:latin typeface="Microsoft New Tai Lue"/>
                <a:cs typeface="Microsoft New Tai Lue"/>
              </a:rPr>
              <a:t>local context</a:t>
            </a:r>
            <a:r>
              <a:rPr lang="en-GB" sz="1800" dirty="0">
                <a:solidFill>
                  <a:srgbClr val="006072"/>
                </a:solidFill>
                <a:latin typeface="Microsoft New Tai Lue"/>
                <a:cs typeface="Microsoft New Tai Lue"/>
              </a:rPr>
              <a:t> into account (not just black top). Material attractiveness, reducing carbon emissions as well as durability and ease of maintenance are to be considered. </a:t>
            </a:r>
          </a:p>
          <a:p>
            <a:pPr marR="174625" lvl="1">
              <a:lnSpc>
                <a:spcPct val="110000"/>
              </a:lnSpc>
              <a:spcBef>
                <a:spcPts val="509"/>
              </a:spcBef>
            </a:pPr>
            <a:r>
              <a:rPr lang="en-GB" sz="1800" dirty="0">
                <a:solidFill>
                  <a:srgbClr val="006072"/>
                </a:solidFill>
                <a:latin typeface="Microsoft New Tai Lue"/>
                <a:cs typeface="Microsoft New Tai Lue"/>
              </a:rPr>
              <a:t> </a:t>
            </a:r>
          </a:p>
        </p:txBody>
      </p:sp>
      <p:sp>
        <p:nvSpPr>
          <p:cNvPr id="36" name="TextBox 35">
            <a:extLst>
              <a:ext uri="{FF2B5EF4-FFF2-40B4-BE49-F238E27FC236}">
                <a16:creationId xmlns:a16="http://schemas.microsoft.com/office/drawing/2014/main" id="{0779A41F-6624-C285-FD05-18D255EDE46A}"/>
              </a:ext>
            </a:extLst>
          </p:cNvPr>
          <p:cNvSpPr txBox="1"/>
          <p:nvPr/>
        </p:nvSpPr>
        <p:spPr>
          <a:xfrm>
            <a:off x="-84527" y="5550574"/>
            <a:ext cx="797668"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7</a:t>
            </a:r>
          </a:p>
        </p:txBody>
      </p:sp>
      <p:pic>
        <p:nvPicPr>
          <p:cNvPr id="38" name="Graphic 37" descr="Speed bump with solid fill">
            <a:extLst>
              <a:ext uri="{FF2B5EF4-FFF2-40B4-BE49-F238E27FC236}">
                <a16:creationId xmlns:a16="http://schemas.microsoft.com/office/drawing/2014/main" id="{5E75D17C-BE63-FBBC-8123-646DA20FB50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974710" y="3164628"/>
            <a:ext cx="563362" cy="563362"/>
          </a:xfrm>
          <a:prstGeom prst="rect">
            <a:avLst/>
          </a:prstGeom>
        </p:spPr>
      </p:pic>
      <p:pic>
        <p:nvPicPr>
          <p:cNvPr id="40" name="Graphic 39" descr="Speedometer Low with solid fill">
            <a:extLst>
              <a:ext uri="{FF2B5EF4-FFF2-40B4-BE49-F238E27FC236}">
                <a16:creationId xmlns:a16="http://schemas.microsoft.com/office/drawing/2014/main" id="{120D251B-4020-FE1B-3190-DB34D30EE18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353333" y="3591494"/>
            <a:ext cx="563362" cy="563362"/>
          </a:xfrm>
          <a:prstGeom prst="rect">
            <a:avLst/>
          </a:prstGeom>
        </p:spPr>
      </p:pic>
      <p:sp>
        <p:nvSpPr>
          <p:cNvPr id="41" name="Flowchart: Connector 40">
            <a:extLst>
              <a:ext uri="{FF2B5EF4-FFF2-40B4-BE49-F238E27FC236}">
                <a16:creationId xmlns:a16="http://schemas.microsoft.com/office/drawing/2014/main" id="{12AC9FB5-5925-06F8-ED3C-A868CD9BA7DB}"/>
              </a:ext>
            </a:extLst>
          </p:cNvPr>
          <p:cNvSpPr/>
          <p:nvPr/>
        </p:nvSpPr>
        <p:spPr>
          <a:xfrm>
            <a:off x="11560161" y="3186790"/>
            <a:ext cx="495129" cy="495129"/>
          </a:xfrm>
          <a:prstGeom prst="flowChartConnector">
            <a:avLst/>
          </a:prstGeom>
          <a:noFill/>
          <a:ln w="57150">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6072"/>
              </a:solidFill>
            </a:endParaRPr>
          </a:p>
        </p:txBody>
      </p:sp>
      <p:sp>
        <p:nvSpPr>
          <p:cNvPr id="43" name="TextBox 42">
            <a:extLst>
              <a:ext uri="{FF2B5EF4-FFF2-40B4-BE49-F238E27FC236}">
                <a16:creationId xmlns:a16="http://schemas.microsoft.com/office/drawing/2014/main" id="{4B1EF223-B795-34D0-9D8A-DE84065CAE18}"/>
              </a:ext>
            </a:extLst>
          </p:cNvPr>
          <p:cNvSpPr txBox="1"/>
          <p:nvPr/>
        </p:nvSpPr>
        <p:spPr>
          <a:xfrm>
            <a:off x="11570890" y="3230232"/>
            <a:ext cx="470278" cy="400110"/>
          </a:xfrm>
          <a:prstGeom prst="rect">
            <a:avLst/>
          </a:prstGeom>
          <a:noFill/>
        </p:spPr>
        <p:txBody>
          <a:bodyPr wrap="square">
            <a:spAutoFit/>
          </a:bodyPr>
          <a:lstStyle/>
          <a:p>
            <a:pPr algn="ctr"/>
            <a:r>
              <a:rPr lang="en-GB" sz="2000" b="1" dirty="0">
                <a:solidFill>
                  <a:srgbClr val="006072"/>
                </a:solidFill>
              </a:rPr>
              <a:t>20</a:t>
            </a:r>
          </a:p>
        </p:txBody>
      </p:sp>
      <p:pic>
        <p:nvPicPr>
          <p:cNvPr id="46" name="Graphic 45" descr="Walk with solid fill">
            <a:extLst>
              <a:ext uri="{FF2B5EF4-FFF2-40B4-BE49-F238E27FC236}">
                <a16:creationId xmlns:a16="http://schemas.microsoft.com/office/drawing/2014/main" id="{1EC77F00-739C-7CC8-D438-9868E7613AD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313579" y="4787454"/>
            <a:ext cx="366775" cy="366775"/>
          </a:xfrm>
          <a:prstGeom prst="rect">
            <a:avLst/>
          </a:prstGeom>
        </p:spPr>
      </p:pic>
      <p:pic>
        <p:nvPicPr>
          <p:cNvPr id="47" name="Graphic 46" descr="Cycling with solid fill">
            <a:extLst>
              <a:ext uri="{FF2B5EF4-FFF2-40B4-BE49-F238E27FC236}">
                <a16:creationId xmlns:a16="http://schemas.microsoft.com/office/drawing/2014/main" id="{F0A8710A-AE9B-46FF-04BF-4123EB062D63}"/>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551633" y="4793914"/>
            <a:ext cx="366775" cy="366775"/>
          </a:xfrm>
          <a:prstGeom prst="rect">
            <a:avLst/>
          </a:prstGeom>
        </p:spPr>
      </p:pic>
      <p:pic>
        <p:nvPicPr>
          <p:cNvPr id="48" name="Graphic 47" descr="Books with solid fill">
            <a:extLst>
              <a:ext uri="{FF2B5EF4-FFF2-40B4-BE49-F238E27FC236}">
                <a16:creationId xmlns:a16="http://schemas.microsoft.com/office/drawing/2014/main" id="{816A193B-7511-45EB-708F-38942731A3AB}"/>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224091" y="4489361"/>
            <a:ext cx="327542" cy="327542"/>
          </a:xfrm>
          <a:prstGeom prst="rect">
            <a:avLst/>
          </a:prstGeom>
        </p:spPr>
      </p:pic>
      <p:pic>
        <p:nvPicPr>
          <p:cNvPr id="49" name="Graphic 48" descr="Schoolhouse with solid fill">
            <a:extLst>
              <a:ext uri="{FF2B5EF4-FFF2-40B4-BE49-F238E27FC236}">
                <a16:creationId xmlns:a16="http://schemas.microsoft.com/office/drawing/2014/main" id="{003A3FE1-35E0-4F2B-C768-01B2EC9DC3B7}"/>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504002" y="4262345"/>
            <a:ext cx="604053" cy="604053"/>
          </a:xfrm>
          <a:prstGeom prst="rect">
            <a:avLst/>
          </a:prstGeom>
        </p:spPr>
      </p:pic>
      <p:pic>
        <p:nvPicPr>
          <p:cNvPr id="51" name="Graphic 50" descr="Building Brick Wall with solid fill">
            <a:extLst>
              <a:ext uri="{FF2B5EF4-FFF2-40B4-BE49-F238E27FC236}">
                <a16:creationId xmlns:a16="http://schemas.microsoft.com/office/drawing/2014/main" id="{A4B49061-0404-9CC5-B085-960D391C1110}"/>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1169012" y="5326163"/>
            <a:ext cx="590670" cy="590670"/>
          </a:xfrm>
          <a:prstGeom prst="rect">
            <a:avLst/>
          </a:prstGeom>
        </p:spPr>
      </p:pic>
      <p:pic>
        <p:nvPicPr>
          <p:cNvPr id="53" name="Graphic 52" descr="Construction worker female with solid fill">
            <a:extLst>
              <a:ext uri="{FF2B5EF4-FFF2-40B4-BE49-F238E27FC236}">
                <a16:creationId xmlns:a16="http://schemas.microsoft.com/office/drawing/2014/main" id="{AE123E71-FF53-F768-68F8-9E1BF678F04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1583452" y="5349188"/>
            <a:ext cx="590670" cy="590670"/>
          </a:xfrm>
          <a:prstGeom prst="rect">
            <a:avLst/>
          </a:prstGeom>
        </p:spPr>
      </p:pic>
      <p:pic>
        <p:nvPicPr>
          <p:cNvPr id="55" name="Graphic 54" descr="Artist female with solid fill">
            <a:extLst>
              <a:ext uri="{FF2B5EF4-FFF2-40B4-BE49-F238E27FC236}">
                <a16:creationId xmlns:a16="http://schemas.microsoft.com/office/drawing/2014/main" id="{0C03AD3E-1A2E-FB2B-F79A-7CA961493EFC}"/>
              </a:ext>
            </a:extLst>
          </p:cNvPr>
          <p:cNvPicPr>
            <a:picLocks noChangeAspect="1"/>
          </p:cNvPicPr>
          <p:nvPr/>
        </p:nvPicPr>
        <p:blipFill rotWithShape="1">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rcRect l="55849" t="63365" r="4880" b="5746"/>
          <a:stretch/>
        </p:blipFill>
        <p:spPr>
          <a:xfrm>
            <a:off x="11714744" y="5916833"/>
            <a:ext cx="326424" cy="256756"/>
          </a:xfrm>
          <a:prstGeom prst="rect">
            <a:avLst/>
          </a:prstGeom>
        </p:spPr>
      </p:pic>
      <p:grpSp>
        <p:nvGrpSpPr>
          <p:cNvPr id="56" name="Group 55">
            <a:extLst>
              <a:ext uri="{FF2B5EF4-FFF2-40B4-BE49-F238E27FC236}">
                <a16:creationId xmlns:a16="http://schemas.microsoft.com/office/drawing/2014/main" id="{5D9FDFF0-3A06-91A0-4E09-38E3BD943760}"/>
              </a:ext>
            </a:extLst>
          </p:cNvPr>
          <p:cNvGrpSpPr/>
          <p:nvPr/>
        </p:nvGrpSpPr>
        <p:grpSpPr>
          <a:xfrm>
            <a:off x="11283913" y="5860641"/>
            <a:ext cx="326783" cy="460351"/>
            <a:chOff x="9545216" y="1525370"/>
            <a:chExt cx="759888" cy="1479383"/>
          </a:xfrm>
          <a:solidFill>
            <a:srgbClr val="006072"/>
          </a:solidFill>
        </p:grpSpPr>
        <p:pic>
          <p:nvPicPr>
            <p:cNvPr id="57" name="Graphic 56" descr="Footprints with solid fill">
              <a:extLst>
                <a:ext uri="{FF2B5EF4-FFF2-40B4-BE49-F238E27FC236}">
                  <a16:creationId xmlns:a16="http://schemas.microsoft.com/office/drawing/2014/main" id="{45DA57A9-3515-E152-8800-E43FCEEF0A1E}"/>
                </a:ext>
              </a:extLst>
            </p:cNvPr>
            <p:cNvPicPr>
              <a:picLocks noChangeAspect="1"/>
            </p:cNvPicPr>
            <p:nvPr/>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l="50000" t="26020" r="13605"/>
            <a:stretch/>
          </p:blipFill>
          <p:spPr>
            <a:xfrm>
              <a:off x="9545216" y="1525370"/>
              <a:ext cx="727789" cy="1479383"/>
            </a:xfrm>
            <a:prstGeom prst="rect">
              <a:avLst/>
            </a:prstGeom>
          </p:spPr>
        </p:pic>
        <p:sp>
          <p:nvSpPr>
            <p:cNvPr id="58" name="TextBox 57">
              <a:extLst>
                <a:ext uri="{FF2B5EF4-FFF2-40B4-BE49-F238E27FC236}">
                  <a16:creationId xmlns:a16="http://schemas.microsoft.com/office/drawing/2014/main" id="{E0A46BE2-5C62-59DF-8A67-17AA019CD84D}"/>
                </a:ext>
              </a:extLst>
            </p:cNvPr>
            <p:cNvSpPr txBox="1"/>
            <p:nvPr/>
          </p:nvSpPr>
          <p:spPr>
            <a:xfrm>
              <a:off x="9583331" y="1844776"/>
              <a:ext cx="721773" cy="593442"/>
            </a:xfrm>
            <a:prstGeom prst="rect">
              <a:avLst/>
            </a:prstGeom>
            <a:noFill/>
          </p:spPr>
          <p:txBody>
            <a:bodyPr wrap="square" rtlCol="0">
              <a:spAutoFit/>
            </a:bodyPr>
            <a:lstStyle/>
            <a:p>
              <a:r>
                <a:rPr lang="en-GB" sz="600" dirty="0">
                  <a:solidFill>
                    <a:schemeClr val="bg1"/>
                  </a:solidFill>
                </a:rPr>
                <a:t>CO</a:t>
              </a:r>
              <a:r>
                <a:rPr lang="en-GB" sz="600" baseline="-25000" dirty="0">
                  <a:solidFill>
                    <a:schemeClr val="bg1"/>
                  </a:solidFill>
                </a:rPr>
                <a:t>2</a:t>
              </a:r>
            </a:p>
          </p:txBody>
        </p:sp>
        <p:sp>
          <p:nvSpPr>
            <p:cNvPr id="59" name="Arrow: Down 58">
              <a:extLst>
                <a:ext uri="{FF2B5EF4-FFF2-40B4-BE49-F238E27FC236}">
                  <a16:creationId xmlns:a16="http://schemas.microsoft.com/office/drawing/2014/main" id="{4FD35A08-11E2-3A16-E110-BE00F29D141A}"/>
                </a:ext>
              </a:extLst>
            </p:cNvPr>
            <p:cNvSpPr/>
            <p:nvPr/>
          </p:nvSpPr>
          <p:spPr>
            <a:xfrm>
              <a:off x="9773816" y="2327383"/>
              <a:ext cx="270588" cy="523220"/>
            </a:xfrm>
            <a:prstGeom prst="down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24380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93945"/>
            <a:ext cx="10773096" cy="1508105"/>
          </a:xfrm>
          <a:prstGeom prst="rect">
            <a:avLst/>
          </a:prstGeom>
          <a:noFill/>
        </p:spPr>
        <p:txBody>
          <a:bodyPr wrap="square" lIns="91440" tIns="45720" rIns="91440" bIns="45720" rtlCol="0" anchor="t">
            <a:spAutoFit/>
          </a:bodyPr>
          <a:lstStyle/>
          <a:p>
            <a:r>
              <a:rPr lang="en-GB" sz="4400" b="1" dirty="0">
                <a:solidFill>
                  <a:srgbClr val="006072"/>
                </a:solidFill>
                <a:latin typeface="Arial"/>
                <a:cs typeface="Arial"/>
              </a:rPr>
              <a:t>Placemaking &amp; Movement Principles (3)</a:t>
            </a:r>
          </a:p>
          <a:p>
            <a:endParaRPr lang="en-GB" sz="4800" b="1" dirty="0">
              <a:solidFill>
                <a:srgbClr val="00607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D954B17-0879-6302-916D-0C0F8E2EFF70}"/>
              </a:ext>
            </a:extLst>
          </p:cNvPr>
          <p:cNvSpPr txBox="1"/>
          <p:nvPr/>
        </p:nvSpPr>
        <p:spPr>
          <a:xfrm>
            <a:off x="761651" y="2175467"/>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23449E-4AA9-052D-AAF0-0851C5FEFC30}"/>
              </a:ext>
            </a:extLst>
          </p:cNvPr>
          <p:cNvSpPr txBox="1"/>
          <p:nvPr/>
        </p:nvSpPr>
        <p:spPr>
          <a:xfrm>
            <a:off x="412585" y="1398720"/>
            <a:ext cx="11122162" cy="1006429"/>
          </a:xfrm>
          <a:prstGeom prst="rect">
            <a:avLst/>
          </a:prstGeom>
          <a:noFill/>
        </p:spPr>
        <p:txBody>
          <a:bodyPr wrap="square">
            <a:spAutoFit/>
          </a:bodyPr>
          <a:lstStyle/>
          <a:p>
            <a:pPr marR="174625" lvl="1">
              <a:lnSpc>
                <a:spcPct val="110000"/>
              </a:lnSpc>
              <a:spcBef>
                <a:spcPts val="509"/>
              </a:spcBef>
            </a:pPr>
            <a:r>
              <a:rPr lang="en-GB" sz="1800" dirty="0">
                <a:solidFill>
                  <a:srgbClr val="006072"/>
                </a:solidFill>
                <a:latin typeface="Microsoft New Tai Lue"/>
                <a:cs typeface="Microsoft New Tai Lue"/>
              </a:rPr>
              <a:t>Design should seek to </a:t>
            </a:r>
            <a:r>
              <a:rPr lang="en-GB" sz="1800" b="1" dirty="0">
                <a:solidFill>
                  <a:srgbClr val="006072"/>
                </a:solidFill>
                <a:latin typeface="Microsoft New Tai Lue"/>
                <a:cs typeface="Microsoft New Tai Lue"/>
              </a:rPr>
              <a:t>minimise street clutter </a:t>
            </a:r>
            <a:r>
              <a:rPr lang="en-GB" sz="1800" dirty="0">
                <a:solidFill>
                  <a:srgbClr val="006072"/>
                </a:solidFill>
                <a:latin typeface="Microsoft New Tai Lue"/>
                <a:cs typeface="Microsoft New Tai Lue"/>
              </a:rPr>
              <a:t>and keep footways and cycleways clear of infrastructure. Lighting, signage and public EV charging should, where possible, be fixed onto a structure.</a:t>
            </a:r>
          </a:p>
        </p:txBody>
      </p:sp>
      <p:sp>
        <p:nvSpPr>
          <p:cNvPr id="7" name="TextBox 6">
            <a:extLst>
              <a:ext uri="{FF2B5EF4-FFF2-40B4-BE49-F238E27FC236}">
                <a16:creationId xmlns:a16="http://schemas.microsoft.com/office/drawing/2014/main" id="{C11E3931-CADA-E414-AC79-37674C156A97}"/>
              </a:ext>
            </a:extLst>
          </p:cNvPr>
          <p:cNvSpPr txBox="1"/>
          <p:nvPr/>
        </p:nvSpPr>
        <p:spPr>
          <a:xfrm>
            <a:off x="-29184" y="1466968"/>
            <a:ext cx="797668"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8</a:t>
            </a:r>
          </a:p>
        </p:txBody>
      </p:sp>
      <p:sp>
        <p:nvSpPr>
          <p:cNvPr id="11" name="TextBox 10">
            <a:extLst>
              <a:ext uri="{FF2B5EF4-FFF2-40B4-BE49-F238E27FC236}">
                <a16:creationId xmlns:a16="http://schemas.microsoft.com/office/drawing/2014/main" id="{114A7198-B80F-2DCF-0DF7-934F2EA868CE}"/>
              </a:ext>
            </a:extLst>
          </p:cNvPr>
          <p:cNvSpPr txBox="1"/>
          <p:nvPr/>
        </p:nvSpPr>
        <p:spPr>
          <a:xfrm>
            <a:off x="395699" y="2399560"/>
            <a:ext cx="11122162" cy="1311128"/>
          </a:xfrm>
          <a:prstGeom prst="rect">
            <a:avLst/>
          </a:prstGeom>
          <a:noFill/>
        </p:spPr>
        <p:txBody>
          <a:bodyPr wrap="square">
            <a:spAutoFit/>
          </a:bodyPr>
          <a:lstStyle/>
          <a:p>
            <a:pPr marR="174625" lvl="1">
              <a:lnSpc>
                <a:spcPct val="110000"/>
              </a:lnSpc>
              <a:spcBef>
                <a:spcPts val="509"/>
              </a:spcBef>
            </a:pPr>
            <a:r>
              <a:rPr lang="en-GB" sz="1800" b="1" dirty="0">
                <a:solidFill>
                  <a:srgbClr val="006072"/>
                </a:solidFill>
                <a:latin typeface="Microsoft New Tai Lue"/>
                <a:cs typeface="Microsoft New Tai Lue"/>
              </a:rPr>
              <a:t>Consider services and lighting at an early design stage </a:t>
            </a:r>
            <a:r>
              <a:rPr lang="en-GB" sz="1800" dirty="0">
                <a:solidFill>
                  <a:srgbClr val="006072"/>
                </a:solidFill>
                <a:latin typeface="Microsoft New Tai Lue"/>
                <a:cs typeface="Microsoft New Tai Lue"/>
              </a:rPr>
              <a:t>to avoid impact on placemaking features like street trees and the quality of the movement network. Consider whether lighting is required (dark skies). </a:t>
            </a:r>
            <a:r>
              <a:rPr lang="en-GB" sz="1800" b="1" dirty="0">
                <a:solidFill>
                  <a:srgbClr val="006072"/>
                </a:solidFill>
                <a:latin typeface="Microsoft New Tai Lue"/>
                <a:cs typeface="Microsoft New Tai Lue"/>
              </a:rPr>
              <a:t>Undefined strips of land should be eliminated</a:t>
            </a:r>
            <a:r>
              <a:rPr lang="en-GB" sz="1800" dirty="0">
                <a:solidFill>
                  <a:srgbClr val="006072"/>
                </a:solidFill>
                <a:latin typeface="Microsoft New Tai Lue"/>
                <a:cs typeface="Microsoft New Tai Lue"/>
              </a:rPr>
              <a:t> at the design stage by fully allocating land to private ownership, highway adoption or stewardship with clear definition of public and private land. </a:t>
            </a:r>
          </a:p>
        </p:txBody>
      </p:sp>
      <p:sp>
        <p:nvSpPr>
          <p:cNvPr id="13" name="TextBox 12">
            <a:extLst>
              <a:ext uri="{FF2B5EF4-FFF2-40B4-BE49-F238E27FC236}">
                <a16:creationId xmlns:a16="http://schemas.microsoft.com/office/drawing/2014/main" id="{B5C86DBD-A36D-74F1-470C-CDC950B63311}"/>
              </a:ext>
            </a:extLst>
          </p:cNvPr>
          <p:cNvSpPr txBox="1"/>
          <p:nvPr/>
        </p:nvSpPr>
        <p:spPr>
          <a:xfrm>
            <a:off x="-3135" y="2518440"/>
            <a:ext cx="797668"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9</a:t>
            </a:r>
          </a:p>
        </p:txBody>
      </p:sp>
      <p:sp>
        <p:nvSpPr>
          <p:cNvPr id="20" name="TextBox 19">
            <a:extLst>
              <a:ext uri="{FF2B5EF4-FFF2-40B4-BE49-F238E27FC236}">
                <a16:creationId xmlns:a16="http://schemas.microsoft.com/office/drawing/2014/main" id="{3F617A83-75B2-4651-AE74-7E6387D7816D}"/>
              </a:ext>
            </a:extLst>
          </p:cNvPr>
          <p:cNvSpPr txBox="1"/>
          <p:nvPr/>
        </p:nvSpPr>
        <p:spPr>
          <a:xfrm>
            <a:off x="709554" y="4632540"/>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DA98DD4-E11C-962F-5500-0FD5725150A6}"/>
              </a:ext>
            </a:extLst>
          </p:cNvPr>
          <p:cNvSpPr txBox="1"/>
          <p:nvPr/>
        </p:nvSpPr>
        <p:spPr>
          <a:xfrm>
            <a:off x="360488" y="3816339"/>
            <a:ext cx="11122162" cy="701731"/>
          </a:xfrm>
          <a:prstGeom prst="rect">
            <a:avLst/>
          </a:prstGeom>
          <a:noFill/>
        </p:spPr>
        <p:txBody>
          <a:bodyPr wrap="square">
            <a:spAutoFit/>
          </a:bodyPr>
          <a:lstStyle/>
          <a:p>
            <a:pPr marR="174625" lvl="1">
              <a:lnSpc>
                <a:spcPct val="110000"/>
              </a:lnSpc>
              <a:spcBef>
                <a:spcPts val="509"/>
              </a:spcBef>
            </a:pPr>
            <a:r>
              <a:rPr lang="en-GB" sz="1800" dirty="0">
                <a:solidFill>
                  <a:srgbClr val="006072"/>
                </a:solidFill>
                <a:latin typeface="Microsoft New Tai Lue"/>
                <a:cs typeface="Microsoft New Tai Lue"/>
              </a:rPr>
              <a:t>Consideration should be given </a:t>
            </a:r>
            <a:r>
              <a:rPr lang="en-GB" sz="1800" b="1" dirty="0">
                <a:solidFill>
                  <a:srgbClr val="006072"/>
                </a:solidFill>
                <a:latin typeface="Microsoft New Tai Lue"/>
                <a:cs typeface="Microsoft New Tai Lue"/>
              </a:rPr>
              <a:t>to incorporating waste storage facilities </a:t>
            </a:r>
            <a:r>
              <a:rPr lang="en-GB" sz="1800" dirty="0">
                <a:solidFill>
                  <a:srgbClr val="006072"/>
                </a:solidFill>
                <a:latin typeface="Microsoft New Tai Lue"/>
                <a:cs typeface="Microsoft New Tai Lue"/>
              </a:rPr>
              <a:t>to ensure sufficient storage capacity, convenient access and design solutions that complement the wider development. </a:t>
            </a:r>
          </a:p>
        </p:txBody>
      </p:sp>
      <p:sp>
        <p:nvSpPr>
          <p:cNvPr id="22" name="TextBox 21">
            <a:extLst>
              <a:ext uri="{FF2B5EF4-FFF2-40B4-BE49-F238E27FC236}">
                <a16:creationId xmlns:a16="http://schemas.microsoft.com/office/drawing/2014/main" id="{F9FC40D8-5280-D0BE-E3C6-DE83F2098FB5}"/>
              </a:ext>
            </a:extLst>
          </p:cNvPr>
          <p:cNvSpPr txBox="1"/>
          <p:nvPr/>
        </p:nvSpPr>
        <p:spPr>
          <a:xfrm>
            <a:off x="-256855" y="3884587"/>
            <a:ext cx="1349337"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10</a:t>
            </a:r>
          </a:p>
        </p:txBody>
      </p:sp>
      <p:sp>
        <p:nvSpPr>
          <p:cNvPr id="34" name="TextBox 33">
            <a:extLst>
              <a:ext uri="{FF2B5EF4-FFF2-40B4-BE49-F238E27FC236}">
                <a16:creationId xmlns:a16="http://schemas.microsoft.com/office/drawing/2014/main" id="{305354C4-0D36-AA9B-E0F7-B0AF1CBBA024}"/>
              </a:ext>
            </a:extLst>
          </p:cNvPr>
          <p:cNvSpPr txBox="1"/>
          <p:nvPr/>
        </p:nvSpPr>
        <p:spPr>
          <a:xfrm>
            <a:off x="706308" y="5200833"/>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B79E46A-03B3-AC9F-E24A-296EBF42DC66}"/>
              </a:ext>
            </a:extLst>
          </p:cNvPr>
          <p:cNvSpPr txBox="1"/>
          <p:nvPr/>
        </p:nvSpPr>
        <p:spPr>
          <a:xfrm>
            <a:off x="357242" y="4609018"/>
            <a:ext cx="11122162" cy="1375248"/>
          </a:xfrm>
          <a:prstGeom prst="rect">
            <a:avLst/>
          </a:prstGeom>
          <a:noFill/>
        </p:spPr>
        <p:txBody>
          <a:bodyPr wrap="square">
            <a:spAutoFit/>
          </a:bodyPr>
          <a:lstStyle/>
          <a:p>
            <a:pPr marR="174625" lvl="1">
              <a:lnSpc>
                <a:spcPct val="110000"/>
              </a:lnSpc>
              <a:spcBef>
                <a:spcPts val="509"/>
              </a:spcBef>
            </a:pPr>
            <a:r>
              <a:rPr lang="en-GB" sz="1800" dirty="0">
                <a:solidFill>
                  <a:srgbClr val="006072"/>
                </a:solidFill>
                <a:latin typeface="Microsoft New Tai Lue"/>
                <a:cs typeface="Microsoft New Tai Lue"/>
              </a:rPr>
              <a:t>Within </a:t>
            </a:r>
            <a:r>
              <a:rPr lang="en-GB" sz="1800" b="1" dirty="0">
                <a:solidFill>
                  <a:srgbClr val="006072"/>
                </a:solidFill>
                <a:latin typeface="Microsoft New Tai Lue"/>
                <a:cs typeface="Microsoft New Tai Lue"/>
              </a:rPr>
              <a:t>rural</a:t>
            </a:r>
            <a:r>
              <a:rPr lang="en-GB" sz="1800" dirty="0">
                <a:solidFill>
                  <a:srgbClr val="006072"/>
                </a:solidFill>
                <a:latin typeface="Microsoft New Tai Lue"/>
                <a:cs typeface="Microsoft New Tai Lue"/>
              </a:rPr>
              <a:t> areas, the importance of </a:t>
            </a:r>
            <a:r>
              <a:rPr lang="en-GB" sz="1800" b="1" dirty="0">
                <a:solidFill>
                  <a:srgbClr val="006072"/>
                </a:solidFill>
                <a:latin typeface="Microsoft New Tai Lue"/>
                <a:cs typeface="Microsoft New Tai Lue"/>
              </a:rPr>
              <a:t>safe connectivity within and between communities</a:t>
            </a:r>
            <a:r>
              <a:rPr lang="en-GB" sz="1800" dirty="0">
                <a:solidFill>
                  <a:srgbClr val="006072"/>
                </a:solidFill>
                <a:latin typeface="Microsoft New Tai Lue"/>
                <a:cs typeface="Microsoft New Tai Lue"/>
              </a:rPr>
              <a:t> and facilities/services will be recognised whilst taking into account factors including landscape, character, appearance and ecology. </a:t>
            </a:r>
          </a:p>
          <a:p>
            <a:pPr marR="174625" lvl="1">
              <a:lnSpc>
                <a:spcPct val="110000"/>
              </a:lnSpc>
              <a:spcBef>
                <a:spcPts val="509"/>
              </a:spcBef>
            </a:pPr>
            <a:r>
              <a:rPr lang="en-GB" sz="1800" dirty="0">
                <a:solidFill>
                  <a:srgbClr val="006072"/>
                </a:solidFill>
                <a:latin typeface="Microsoft New Tai Lue"/>
                <a:cs typeface="Microsoft New Tai Lue"/>
              </a:rPr>
              <a:t> </a:t>
            </a:r>
          </a:p>
        </p:txBody>
      </p:sp>
      <p:sp>
        <p:nvSpPr>
          <p:cNvPr id="36" name="TextBox 35">
            <a:extLst>
              <a:ext uri="{FF2B5EF4-FFF2-40B4-BE49-F238E27FC236}">
                <a16:creationId xmlns:a16="http://schemas.microsoft.com/office/drawing/2014/main" id="{0779A41F-6624-C285-FD05-18D255EDE46A}"/>
              </a:ext>
            </a:extLst>
          </p:cNvPr>
          <p:cNvSpPr txBox="1"/>
          <p:nvPr/>
        </p:nvSpPr>
        <p:spPr>
          <a:xfrm>
            <a:off x="-239728" y="4666992"/>
            <a:ext cx="1349337"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11</a:t>
            </a:r>
          </a:p>
        </p:txBody>
      </p:sp>
      <p:sp>
        <p:nvSpPr>
          <p:cNvPr id="2" name="TextBox 1">
            <a:extLst>
              <a:ext uri="{FF2B5EF4-FFF2-40B4-BE49-F238E27FC236}">
                <a16:creationId xmlns:a16="http://schemas.microsoft.com/office/drawing/2014/main" id="{0AE4147B-2E6C-3EB2-19C6-87B3CAB84D8F}"/>
              </a:ext>
            </a:extLst>
          </p:cNvPr>
          <p:cNvSpPr txBox="1"/>
          <p:nvPr/>
        </p:nvSpPr>
        <p:spPr>
          <a:xfrm>
            <a:off x="714872" y="6226534"/>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B13C74-83A6-042F-23A0-6A455D3D03DB}"/>
              </a:ext>
            </a:extLst>
          </p:cNvPr>
          <p:cNvSpPr txBox="1"/>
          <p:nvPr/>
        </p:nvSpPr>
        <p:spPr>
          <a:xfrm>
            <a:off x="365806" y="5624445"/>
            <a:ext cx="11122162" cy="701731"/>
          </a:xfrm>
          <a:prstGeom prst="rect">
            <a:avLst/>
          </a:prstGeom>
          <a:noFill/>
        </p:spPr>
        <p:txBody>
          <a:bodyPr wrap="square">
            <a:spAutoFit/>
          </a:bodyPr>
          <a:lstStyle/>
          <a:p>
            <a:pPr marR="174625" lvl="1">
              <a:lnSpc>
                <a:spcPct val="110000"/>
              </a:lnSpc>
              <a:spcBef>
                <a:spcPts val="509"/>
              </a:spcBef>
            </a:pPr>
            <a:r>
              <a:rPr lang="en-GB" sz="1800" b="1" dirty="0">
                <a:solidFill>
                  <a:srgbClr val="006072"/>
                </a:solidFill>
                <a:latin typeface="Microsoft New Tai Lue"/>
                <a:cs typeface="Microsoft New Tai Lue"/>
              </a:rPr>
              <a:t>Ensure early engagement </a:t>
            </a:r>
            <a:r>
              <a:rPr lang="en-GB" sz="1800" dirty="0">
                <a:solidFill>
                  <a:srgbClr val="006072"/>
                </a:solidFill>
                <a:latin typeface="Microsoft New Tai Lue"/>
                <a:cs typeface="Microsoft New Tai Lue"/>
              </a:rPr>
              <a:t>with and input from people with responsibility for approvals throughout the whole planning and delivery process. </a:t>
            </a:r>
          </a:p>
        </p:txBody>
      </p:sp>
      <p:sp>
        <p:nvSpPr>
          <p:cNvPr id="6" name="TextBox 5">
            <a:extLst>
              <a:ext uri="{FF2B5EF4-FFF2-40B4-BE49-F238E27FC236}">
                <a16:creationId xmlns:a16="http://schemas.microsoft.com/office/drawing/2014/main" id="{5A5EC7EF-B954-C200-FD3E-5BB3416BDE65}"/>
              </a:ext>
            </a:extLst>
          </p:cNvPr>
          <p:cNvSpPr txBox="1"/>
          <p:nvPr/>
        </p:nvSpPr>
        <p:spPr>
          <a:xfrm>
            <a:off x="-231164" y="5692693"/>
            <a:ext cx="1349337" cy="701731"/>
          </a:xfrm>
          <a:prstGeom prst="rect">
            <a:avLst/>
          </a:prstGeom>
          <a:noFill/>
        </p:spPr>
        <p:txBody>
          <a:bodyPr wrap="square">
            <a:spAutoFit/>
          </a:bodyPr>
          <a:lstStyle/>
          <a:p>
            <a:pPr marR="174625" lvl="1">
              <a:lnSpc>
                <a:spcPct val="110000"/>
              </a:lnSpc>
              <a:spcBef>
                <a:spcPts val="509"/>
              </a:spcBef>
            </a:pPr>
            <a:r>
              <a:rPr lang="en-GB" sz="3600" b="1" dirty="0">
                <a:solidFill>
                  <a:srgbClr val="006072"/>
                </a:solidFill>
                <a:latin typeface="Microsoft New Tai Lue"/>
                <a:cs typeface="Microsoft New Tai Lue"/>
              </a:rPr>
              <a:t>12</a:t>
            </a:r>
          </a:p>
        </p:txBody>
      </p:sp>
      <p:pic>
        <p:nvPicPr>
          <p:cNvPr id="9" name="Graphic 8" descr="No sign with solid fill">
            <a:extLst>
              <a:ext uri="{FF2B5EF4-FFF2-40B4-BE49-F238E27FC236}">
                <a16:creationId xmlns:a16="http://schemas.microsoft.com/office/drawing/2014/main" id="{AB1EF81D-6D16-5B31-4991-7045246E424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1291" y="1348504"/>
            <a:ext cx="443472" cy="443472"/>
          </a:xfrm>
          <a:prstGeom prst="rect">
            <a:avLst/>
          </a:prstGeom>
        </p:spPr>
      </p:pic>
      <p:pic>
        <p:nvPicPr>
          <p:cNvPr id="14" name="Graphic 13" descr="Badge 10 with solid fill">
            <a:extLst>
              <a:ext uri="{FF2B5EF4-FFF2-40B4-BE49-F238E27FC236}">
                <a16:creationId xmlns:a16="http://schemas.microsoft.com/office/drawing/2014/main" id="{B71B48C9-2B01-6090-A318-AC5D96F8C0F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70753" y="1704848"/>
            <a:ext cx="443472" cy="443472"/>
          </a:xfrm>
          <a:prstGeom prst="rect">
            <a:avLst/>
          </a:prstGeom>
        </p:spPr>
      </p:pic>
      <p:pic>
        <p:nvPicPr>
          <p:cNvPr id="16" name="Graphic 15" descr="Warning with solid fill">
            <a:extLst>
              <a:ext uri="{FF2B5EF4-FFF2-40B4-BE49-F238E27FC236}">
                <a16:creationId xmlns:a16="http://schemas.microsoft.com/office/drawing/2014/main" id="{CE8E08C5-AD03-418D-1310-F9DF20A17B1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70753" y="1309396"/>
            <a:ext cx="443472" cy="443472"/>
          </a:xfrm>
          <a:prstGeom prst="rect">
            <a:avLst/>
          </a:prstGeom>
        </p:spPr>
      </p:pic>
      <p:pic>
        <p:nvPicPr>
          <p:cNvPr id="18" name="Graphic 17" descr="Signpost with solid fill">
            <a:extLst>
              <a:ext uri="{FF2B5EF4-FFF2-40B4-BE49-F238E27FC236}">
                <a16:creationId xmlns:a16="http://schemas.microsoft.com/office/drawing/2014/main" id="{A59F64FA-D387-9204-E88A-AB27B346E71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826751" y="1736663"/>
            <a:ext cx="443472" cy="443472"/>
          </a:xfrm>
          <a:prstGeom prst="rect">
            <a:avLst/>
          </a:prstGeom>
        </p:spPr>
      </p:pic>
      <p:sp>
        <p:nvSpPr>
          <p:cNvPr id="24" name="Arrow: Down 23">
            <a:extLst>
              <a:ext uri="{FF2B5EF4-FFF2-40B4-BE49-F238E27FC236}">
                <a16:creationId xmlns:a16="http://schemas.microsoft.com/office/drawing/2014/main" id="{4C4B1FF4-3090-1168-2CF1-2871F6ECEC06}"/>
              </a:ext>
            </a:extLst>
          </p:cNvPr>
          <p:cNvSpPr/>
          <p:nvPr/>
        </p:nvSpPr>
        <p:spPr>
          <a:xfrm>
            <a:off x="11614225" y="1374806"/>
            <a:ext cx="389462" cy="751479"/>
          </a:xfrm>
          <a:prstGeom prst="downArrow">
            <a:avLst/>
          </a:prstGeom>
          <a:solidFill>
            <a:srgbClr val="0060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Streetlight with solid fill">
            <a:extLst>
              <a:ext uri="{FF2B5EF4-FFF2-40B4-BE49-F238E27FC236}">
                <a16:creationId xmlns:a16="http://schemas.microsoft.com/office/drawing/2014/main" id="{76A371B9-7CCE-77AA-C7CC-09F509D80B6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117927" y="2606321"/>
            <a:ext cx="758764" cy="758764"/>
          </a:xfrm>
          <a:prstGeom prst="rect">
            <a:avLst/>
          </a:prstGeom>
        </p:spPr>
      </p:pic>
      <p:pic>
        <p:nvPicPr>
          <p:cNvPr id="27" name="Graphic 26" descr="Water with solid fill">
            <a:extLst>
              <a:ext uri="{FF2B5EF4-FFF2-40B4-BE49-F238E27FC236}">
                <a16:creationId xmlns:a16="http://schemas.microsoft.com/office/drawing/2014/main" id="{75B380DD-D050-E562-6F19-ED4906CEB7C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320026" y="2811953"/>
            <a:ext cx="506205" cy="506205"/>
          </a:xfrm>
          <a:prstGeom prst="rect">
            <a:avLst/>
          </a:prstGeom>
        </p:spPr>
      </p:pic>
      <p:pic>
        <p:nvPicPr>
          <p:cNvPr id="31" name="Graphic 30" descr="Electric Tower with solid fill">
            <a:extLst>
              <a:ext uri="{FF2B5EF4-FFF2-40B4-BE49-F238E27FC236}">
                <a16:creationId xmlns:a16="http://schemas.microsoft.com/office/drawing/2014/main" id="{CD460000-49B4-C6B5-EA82-B6D716D76EC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644059" y="2950045"/>
            <a:ext cx="568057" cy="568057"/>
          </a:xfrm>
          <a:prstGeom prst="rect">
            <a:avLst/>
          </a:prstGeom>
        </p:spPr>
      </p:pic>
      <p:pic>
        <p:nvPicPr>
          <p:cNvPr id="39" name="Graphic 38" descr="Garbage with solid fill">
            <a:extLst>
              <a:ext uri="{FF2B5EF4-FFF2-40B4-BE49-F238E27FC236}">
                <a16:creationId xmlns:a16="http://schemas.microsoft.com/office/drawing/2014/main" id="{F47E3AE5-18B7-4B84-A9D3-7A09B574FA9C}"/>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157469" y="3865155"/>
            <a:ext cx="529807" cy="529807"/>
          </a:xfrm>
          <a:prstGeom prst="rect">
            <a:avLst/>
          </a:prstGeom>
        </p:spPr>
      </p:pic>
      <p:pic>
        <p:nvPicPr>
          <p:cNvPr id="44" name="Graphic 43" descr="Recycle with solid fill">
            <a:extLst>
              <a:ext uri="{FF2B5EF4-FFF2-40B4-BE49-F238E27FC236}">
                <a16:creationId xmlns:a16="http://schemas.microsoft.com/office/drawing/2014/main" id="{5B98B443-3821-4EB0-147A-1224A2568505}"/>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527900" y="4116396"/>
            <a:ext cx="529807" cy="529807"/>
          </a:xfrm>
          <a:prstGeom prst="rect">
            <a:avLst/>
          </a:prstGeom>
        </p:spPr>
      </p:pic>
      <p:pic>
        <p:nvPicPr>
          <p:cNvPr id="45" name="Graphic 44" descr="Route (Two Pins With A Path) with solid fill">
            <a:extLst>
              <a:ext uri="{FF2B5EF4-FFF2-40B4-BE49-F238E27FC236}">
                <a16:creationId xmlns:a16="http://schemas.microsoft.com/office/drawing/2014/main" id="{0C2065D5-0229-06B1-A7CD-B33FB60314A1}"/>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1607872" y="4760720"/>
            <a:ext cx="558237" cy="558237"/>
          </a:xfrm>
          <a:prstGeom prst="rect">
            <a:avLst/>
          </a:prstGeom>
        </p:spPr>
      </p:pic>
      <p:pic>
        <p:nvPicPr>
          <p:cNvPr id="50" name="Graphic 49" descr="Rolling hills with solid fill">
            <a:extLst>
              <a:ext uri="{FF2B5EF4-FFF2-40B4-BE49-F238E27FC236}">
                <a16:creationId xmlns:a16="http://schemas.microsoft.com/office/drawing/2014/main" id="{9DC6F873-583E-DA2C-BB0C-35F64B541E77}"/>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1135014" y="4753489"/>
            <a:ext cx="555558" cy="555558"/>
          </a:xfrm>
          <a:prstGeom prst="rect">
            <a:avLst/>
          </a:prstGeom>
        </p:spPr>
      </p:pic>
      <p:pic>
        <p:nvPicPr>
          <p:cNvPr id="52" name="Graphic 51" descr="Construction worker female with solid fill">
            <a:extLst>
              <a:ext uri="{FF2B5EF4-FFF2-40B4-BE49-F238E27FC236}">
                <a16:creationId xmlns:a16="http://schemas.microsoft.com/office/drawing/2014/main" id="{3BDD3476-407E-C87A-2A31-89B50E0CD86A}"/>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1592689" y="5563758"/>
            <a:ext cx="419113" cy="419113"/>
          </a:xfrm>
          <a:prstGeom prst="rect">
            <a:avLst/>
          </a:prstGeom>
        </p:spPr>
      </p:pic>
      <p:pic>
        <p:nvPicPr>
          <p:cNvPr id="60" name="Graphic 59" descr="Users with solid fill">
            <a:extLst>
              <a:ext uri="{FF2B5EF4-FFF2-40B4-BE49-F238E27FC236}">
                <a16:creationId xmlns:a16="http://schemas.microsoft.com/office/drawing/2014/main" id="{CC9C426D-5988-2A6B-37DF-6F38944621C7}"/>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001413" y="5535293"/>
            <a:ext cx="701731" cy="701731"/>
          </a:xfrm>
          <a:prstGeom prst="rect">
            <a:avLst/>
          </a:prstGeom>
        </p:spPr>
      </p:pic>
      <p:pic>
        <p:nvPicPr>
          <p:cNvPr id="62" name="Graphic 61" descr="Construction worker male with solid fill">
            <a:extLst>
              <a:ext uri="{FF2B5EF4-FFF2-40B4-BE49-F238E27FC236}">
                <a16:creationId xmlns:a16="http://schemas.microsoft.com/office/drawing/2014/main" id="{C32EB7A0-E5B4-CEA9-414E-874FE952970F}"/>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11793421" y="5706137"/>
            <a:ext cx="419113" cy="419113"/>
          </a:xfrm>
          <a:prstGeom prst="rect">
            <a:avLst/>
          </a:prstGeom>
        </p:spPr>
      </p:pic>
    </p:spTree>
    <p:extLst>
      <p:ext uri="{BB962C8B-B14F-4D97-AF65-F5344CB8AC3E}">
        <p14:creationId xmlns:p14="http://schemas.microsoft.com/office/powerpoint/2010/main" val="31050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A32BFF-C2BE-F511-3380-9A411FDF0E7F}"/>
              </a:ext>
            </a:extLst>
          </p:cNvPr>
          <p:cNvSpPr txBox="1"/>
          <p:nvPr/>
        </p:nvSpPr>
        <p:spPr>
          <a:xfrm>
            <a:off x="207544" y="1097849"/>
            <a:ext cx="6457950" cy="5693866"/>
          </a:xfrm>
          <a:prstGeom prst="rect">
            <a:avLst/>
          </a:prstGeom>
          <a:noFill/>
        </p:spPr>
        <p:txBody>
          <a:bodyPr wrap="square" rtlCol="0">
            <a:spAutoFit/>
          </a:bodyPr>
          <a:lstStyle/>
          <a:p>
            <a:endParaRPr lang="en-GB" sz="2800" dirty="0">
              <a:latin typeface="Arial" panose="020B0604020202020204" pitchFamily="34" charset="0"/>
              <a:cs typeface="Arial" panose="020B0604020202020204" pitchFamily="34" charset="0"/>
            </a:endParaRPr>
          </a:p>
          <a:p>
            <a:pPr lvl="1"/>
            <a:r>
              <a:rPr lang="en-GB" sz="2800" dirty="0">
                <a:latin typeface="Arial" panose="020B0604020202020204" pitchFamily="34" charset="0"/>
                <a:cs typeface="Arial" panose="020B0604020202020204" pitchFamily="34" charset="0"/>
              </a:rPr>
              <a:t>‘</a:t>
            </a:r>
            <a:r>
              <a:rPr lang="en-GB" sz="2800" b="1" dirty="0">
                <a:latin typeface="Arial" panose="020B0604020202020204" pitchFamily="34" charset="0"/>
                <a:cs typeface="Arial" panose="020B0604020202020204" pitchFamily="34" charset="0"/>
              </a:rPr>
              <a:t>Creating Places for People’</a:t>
            </a:r>
          </a:p>
          <a:p>
            <a:pPr lvl="1"/>
            <a:endParaRPr lang="en-GB" sz="1600" dirty="0">
              <a:latin typeface="Arial" panose="020B0604020202020204" pitchFamily="34" charset="0"/>
              <a:cs typeface="Arial" panose="020B0604020202020204" pitchFamily="34" charset="0"/>
              <a:hlinkClick r:id="rId2"/>
            </a:endParaRPr>
          </a:p>
          <a:p>
            <a:pPr lvl="1"/>
            <a:r>
              <a:rPr lang="en-GB" sz="1600" dirty="0">
                <a:latin typeface="Arial" panose="020B0604020202020204" pitchFamily="34" charset="0"/>
                <a:cs typeface="Arial" panose="020B0604020202020204" pitchFamily="34" charset="0"/>
                <a:hlinkClick r:id="rId2"/>
              </a:rPr>
              <a:t>https://somersetcouncil.citizenspace.com/planning/creating-places-for-people/</a:t>
            </a:r>
            <a:endParaRPr lang="en-GB" sz="1600" dirty="0">
              <a:latin typeface="Arial" panose="020B0604020202020204" pitchFamily="34" charset="0"/>
              <a:cs typeface="Arial" panose="020B0604020202020204" pitchFamily="34" charset="0"/>
            </a:endParaRPr>
          </a:p>
          <a:p>
            <a:pPr lvl="1"/>
            <a:endParaRPr lang="en-GB" sz="1600" dirty="0">
              <a:latin typeface="Arial" panose="020B0604020202020204" pitchFamily="34" charset="0"/>
              <a:cs typeface="Arial" panose="020B0604020202020204" pitchFamily="34" charset="0"/>
            </a:endParaRPr>
          </a:p>
          <a:p>
            <a:pPr lvl="1"/>
            <a:endParaRPr lang="en-GB" sz="16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September – October 2023</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Outline new guiding principles</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Stakeholder engagement </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View on priorities</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Challenges to implementation</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Anything missing?</a:t>
            </a:r>
          </a:p>
          <a:p>
            <a:pPr lvl="1"/>
            <a:endParaRPr lang="en-GB"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F378FB8-7B87-B4A9-3BE5-072862AF7CB8}"/>
              </a:ext>
            </a:extLst>
          </p:cNvPr>
          <p:cNvSpPr txBox="1"/>
          <p:nvPr/>
        </p:nvSpPr>
        <p:spPr>
          <a:xfrm>
            <a:off x="761651" y="266852"/>
            <a:ext cx="6457950" cy="830997"/>
          </a:xfrm>
          <a:prstGeom prst="rect">
            <a:avLst/>
          </a:prstGeom>
          <a:noFill/>
        </p:spPr>
        <p:txBody>
          <a:bodyPr wrap="square" rtlCol="0">
            <a:spAutoFit/>
          </a:bodyPr>
          <a:lstStyle/>
          <a:p>
            <a:r>
              <a:rPr lang="en-GB" sz="4800" b="1" dirty="0">
                <a:solidFill>
                  <a:srgbClr val="006072"/>
                </a:solidFill>
                <a:latin typeface="Arial" panose="020B0604020202020204" pitchFamily="34" charset="0"/>
                <a:cs typeface="Arial" panose="020B0604020202020204" pitchFamily="34" charset="0"/>
              </a:rPr>
              <a:t>Consultation</a:t>
            </a:r>
          </a:p>
        </p:txBody>
      </p:sp>
      <p:pic>
        <p:nvPicPr>
          <p:cNvPr id="4" name="Picture 3">
            <a:extLst>
              <a:ext uri="{FF2B5EF4-FFF2-40B4-BE49-F238E27FC236}">
                <a16:creationId xmlns:a16="http://schemas.microsoft.com/office/drawing/2014/main" id="{A2354527-2A53-5939-D539-7A00D59D12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2433" y="133004"/>
            <a:ext cx="3527637" cy="6658711"/>
          </a:xfrm>
          <a:prstGeom prst="rect">
            <a:avLst/>
          </a:prstGeom>
        </p:spPr>
      </p:pic>
    </p:spTree>
    <p:extLst>
      <p:ext uri="{BB962C8B-B14F-4D97-AF65-F5344CB8AC3E}">
        <p14:creationId xmlns:p14="http://schemas.microsoft.com/office/powerpoint/2010/main" val="1984886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A32BFF-C2BE-F511-3380-9A411FDF0E7F}"/>
              </a:ext>
            </a:extLst>
          </p:cNvPr>
          <p:cNvSpPr txBox="1"/>
          <p:nvPr/>
        </p:nvSpPr>
        <p:spPr>
          <a:xfrm>
            <a:off x="207544" y="1097849"/>
            <a:ext cx="6457950" cy="6617196"/>
          </a:xfrm>
          <a:prstGeom prst="rect">
            <a:avLst/>
          </a:prstGeom>
          <a:noFill/>
        </p:spPr>
        <p:txBody>
          <a:bodyPr wrap="square" rtlCol="0">
            <a:spAutoFit/>
          </a:bodyPr>
          <a:lstStyle/>
          <a:p>
            <a:endParaRPr lang="en-GB" sz="2800" dirty="0">
              <a:latin typeface="Arial" panose="020B0604020202020204" pitchFamily="34" charset="0"/>
              <a:cs typeface="Arial" panose="020B0604020202020204" pitchFamily="34" charset="0"/>
            </a:endParaRPr>
          </a:p>
          <a:p>
            <a:pPr lvl="1"/>
            <a:r>
              <a:rPr lang="en-GB" sz="2800" b="1" dirty="0">
                <a:latin typeface="Arial" panose="020B0604020202020204" pitchFamily="34" charset="0"/>
                <a:cs typeface="Arial" panose="020B0604020202020204" pitchFamily="34" charset="0"/>
              </a:rPr>
              <a:t>‘Creating Places for People’</a:t>
            </a:r>
          </a:p>
          <a:p>
            <a:pPr lvl="1"/>
            <a:endParaRPr lang="en-GB"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883 responses currently being analysed.</a:t>
            </a:r>
          </a:p>
          <a:p>
            <a:pPr marL="1828800" lvl="3" indent="-457200">
              <a:buFont typeface="Arial" panose="020B0604020202020204" pitchFamily="34" charset="0"/>
              <a:buChar char="•"/>
            </a:pPr>
            <a:r>
              <a:rPr lang="en-GB" dirty="0">
                <a:latin typeface="Arial" panose="020B0604020202020204" pitchFamily="34" charset="0"/>
                <a:cs typeface="Arial" panose="020B0604020202020204" pitchFamily="34" charset="0"/>
              </a:rPr>
              <a:t>50% of responses from over 65’s.</a:t>
            </a:r>
          </a:p>
          <a:p>
            <a:pPr marL="1828800" lvl="3" indent="-457200">
              <a:buFont typeface="Arial" panose="020B0604020202020204" pitchFamily="34" charset="0"/>
              <a:buChar char="•"/>
            </a:pPr>
            <a:r>
              <a:rPr lang="en-GB" dirty="0">
                <a:latin typeface="Arial" panose="020B0604020202020204" pitchFamily="34" charset="0"/>
                <a:cs typeface="Arial" panose="020B0604020202020204" pitchFamily="34" charset="0"/>
              </a:rPr>
              <a:t>4% of responses from under 35’s</a:t>
            </a:r>
          </a:p>
          <a:p>
            <a:pPr marL="1828800" lvl="3" indent="-4572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Most important issue: </a:t>
            </a:r>
          </a:p>
          <a:p>
            <a:pPr marL="1828800" lvl="3" indent="-457200">
              <a:buFont typeface="Arial" panose="020B0604020202020204" pitchFamily="34" charset="0"/>
              <a:buChar char="•"/>
            </a:pPr>
            <a:r>
              <a:rPr lang="en-GB" dirty="0">
                <a:latin typeface="Arial" panose="020B0604020202020204" pitchFamily="34" charset="0"/>
                <a:cs typeface="Arial" panose="020B0604020202020204" pitchFamily="34" charset="0"/>
              </a:rPr>
              <a:t>Access to local facilities such as shops</a:t>
            </a:r>
          </a:p>
          <a:p>
            <a:pPr marL="1828800" lvl="3" indent="-4572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Least important issues: </a:t>
            </a:r>
          </a:p>
          <a:p>
            <a:pPr marL="1828800" lvl="3" indent="-457200">
              <a:buFont typeface="Arial" panose="020B0604020202020204" pitchFamily="34" charset="0"/>
              <a:buChar char="•"/>
            </a:pPr>
            <a:r>
              <a:rPr lang="en-GB" dirty="0">
                <a:latin typeface="Arial" panose="020B0604020202020204" pitchFamily="34" charset="0"/>
                <a:cs typeface="Arial" panose="020B0604020202020204" pitchFamily="34" charset="0"/>
              </a:rPr>
              <a:t>Secure bike parking; and </a:t>
            </a:r>
          </a:p>
          <a:p>
            <a:pPr marL="1828800" lvl="3" indent="-457200">
              <a:buFont typeface="Arial" panose="020B0604020202020204" pitchFamily="34" charset="0"/>
              <a:buChar char="•"/>
            </a:pPr>
            <a:r>
              <a:rPr lang="en-GB" dirty="0">
                <a:latin typeface="Arial" panose="020B0604020202020204" pitchFamily="34" charset="0"/>
                <a:cs typeface="Arial" panose="020B0604020202020204" pitchFamily="34" charset="0"/>
              </a:rPr>
              <a:t>‘I can work with and support my local community’</a:t>
            </a:r>
          </a:p>
          <a:p>
            <a:pPr marL="914400" lvl="1"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F378FB8-7B87-B4A9-3BE5-072862AF7CB8}"/>
              </a:ext>
            </a:extLst>
          </p:cNvPr>
          <p:cNvSpPr txBox="1"/>
          <p:nvPr/>
        </p:nvSpPr>
        <p:spPr>
          <a:xfrm>
            <a:off x="761651" y="266852"/>
            <a:ext cx="6457950" cy="830997"/>
          </a:xfrm>
          <a:prstGeom prst="rect">
            <a:avLst/>
          </a:prstGeom>
          <a:noFill/>
        </p:spPr>
        <p:txBody>
          <a:bodyPr wrap="square" rtlCol="0">
            <a:spAutoFit/>
          </a:bodyPr>
          <a:lstStyle/>
          <a:p>
            <a:r>
              <a:rPr lang="en-GB" sz="4800" b="1">
                <a:solidFill>
                  <a:srgbClr val="006072"/>
                </a:solidFill>
                <a:latin typeface="Arial" panose="020B0604020202020204" pitchFamily="34" charset="0"/>
                <a:cs typeface="Arial" panose="020B0604020202020204" pitchFamily="34" charset="0"/>
              </a:rPr>
              <a:t>Consultation</a:t>
            </a:r>
            <a:endParaRPr lang="en-GB" sz="4800" b="1" dirty="0">
              <a:solidFill>
                <a:srgbClr val="006072"/>
              </a:solidFill>
              <a:latin typeface="Arial" panose="020B0604020202020204" pitchFamily="34" charset="0"/>
              <a:cs typeface="Arial" panose="020B0604020202020204" pitchFamily="34" charset="0"/>
            </a:endParaRPr>
          </a:p>
        </p:txBody>
      </p:sp>
      <p:pic>
        <p:nvPicPr>
          <p:cNvPr id="2" name="Picture 1" descr="A person giving a presentation&#10;&#10;Description automatically generated">
            <a:extLst>
              <a:ext uri="{FF2B5EF4-FFF2-40B4-BE49-F238E27FC236}">
                <a16:creationId xmlns:a16="http://schemas.microsoft.com/office/drawing/2014/main" id="{639F46DE-F5EE-C8CC-1D1E-F96485F52B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317" y="266852"/>
            <a:ext cx="4552601" cy="3035067"/>
          </a:xfrm>
          <a:prstGeom prst="rect">
            <a:avLst/>
          </a:prstGeom>
        </p:spPr>
      </p:pic>
    </p:spTree>
    <p:extLst>
      <p:ext uri="{BB962C8B-B14F-4D97-AF65-F5344CB8AC3E}">
        <p14:creationId xmlns:p14="http://schemas.microsoft.com/office/powerpoint/2010/main" val="32192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285656" cy="646331"/>
          </a:xfrm>
          <a:prstGeom prst="rect">
            <a:avLst/>
          </a:prstGeom>
          <a:noFill/>
        </p:spPr>
        <p:txBody>
          <a:bodyPr wrap="square" rtlCol="0">
            <a:spAutoFit/>
          </a:bodyPr>
          <a:lstStyle/>
          <a:p>
            <a:r>
              <a:rPr lang="en-GB" sz="3600" b="1" dirty="0">
                <a:solidFill>
                  <a:srgbClr val="006072"/>
                </a:solidFill>
                <a:latin typeface="Arial" panose="020B0604020202020204" pitchFamily="34" charset="0"/>
                <a:cs typeface="Arial" panose="020B0604020202020204" pitchFamily="34" charset="0"/>
              </a:rPr>
              <a:t>Technical Guidance</a:t>
            </a:r>
          </a:p>
        </p:txBody>
      </p:sp>
      <p:sp>
        <p:nvSpPr>
          <p:cNvPr id="6" name="TextBox 5">
            <a:extLst>
              <a:ext uri="{FF2B5EF4-FFF2-40B4-BE49-F238E27FC236}">
                <a16:creationId xmlns:a16="http://schemas.microsoft.com/office/drawing/2014/main" id="{35B0AE0E-42A9-8297-B34F-43E7DD805307}"/>
              </a:ext>
            </a:extLst>
          </p:cNvPr>
          <p:cNvSpPr txBox="1"/>
          <p:nvPr/>
        </p:nvSpPr>
        <p:spPr>
          <a:xfrm>
            <a:off x="470396" y="1266811"/>
            <a:ext cx="8548913" cy="8463855"/>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Updated ‘</a:t>
            </a:r>
            <a:r>
              <a:rPr lang="en-GB" sz="2400" i="1" dirty="0">
                <a:latin typeface="Arial" panose="020B0604020202020204" pitchFamily="34" charset="0"/>
                <a:cs typeface="Arial" panose="020B0604020202020204" pitchFamily="34" charset="0"/>
              </a:rPr>
              <a:t>Transport Assessment, Transport Statements and Travel Plan Scoping Guidance and Pre-Application Charging</a:t>
            </a:r>
            <a:r>
              <a:rPr lang="en-GB" sz="2400" dirty="0">
                <a:latin typeface="Arial" panose="020B0604020202020204" pitchFamily="34" charset="0"/>
                <a:cs typeface="Arial" panose="020B0604020202020204" pitchFamily="34" charset="0"/>
              </a:rPr>
              <a:t>’ to include Decide and Provide guidance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New chapter on vision led approach</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Cross reference to ‘</a:t>
            </a:r>
            <a:r>
              <a:rPr lang="en-GB" sz="2400" i="1" dirty="0">
                <a:latin typeface="Arial" panose="020B0604020202020204" pitchFamily="34" charset="0"/>
                <a:cs typeface="Arial" panose="020B0604020202020204" pitchFamily="34" charset="0"/>
              </a:rPr>
              <a:t>TRICS guidance note on practical implementation of the Decide and Provide Approach</a:t>
            </a:r>
            <a:r>
              <a:rPr lang="en-GB" sz="2400" dirty="0">
                <a:latin typeface="Arial" panose="020B0604020202020204" pitchFamily="34" charset="0"/>
                <a:cs typeface="Arial" panose="020B0604020202020204" pitchFamily="34" charset="0"/>
              </a:rPr>
              <a:t>’, Feb 2021.</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Updated ‘</a:t>
            </a:r>
            <a:r>
              <a:rPr lang="en-GB" sz="2400" i="1" dirty="0">
                <a:latin typeface="Arial" panose="020B0604020202020204" pitchFamily="34" charset="0"/>
                <a:cs typeface="Arial" panose="020B0604020202020204" pitchFamily="34" charset="0"/>
              </a:rPr>
              <a:t>Streets in Residential Developments, Design Guidance Notes</a:t>
            </a:r>
            <a:r>
              <a:rPr lang="en-GB" sz="2400" dirty="0">
                <a:latin typeface="Arial" panose="020B0604020202020204" pitchFamily="34" charset="0"/>
                <a:cs typeface="Arial" panose="020B0604020202020204" pitchFamily="34" charset="0"/>
              </a:rPr>
              <a:t>’, December 2023 – Now a living document</a:t>
            </a:r>
          </a:p>
          <a:p>
            <a:endParaRPr lang="en-GB" sz="2400" dirty="0">
              <a:latin typeface="Arial" panose="020B0604020202020204" pitchFamily="34" charset="0"/>
              <a:cs typeface="Arial" panose="020B0604020202020204" pitchFamily="34" charset="0"/>
            </a:endParaRPr>
          </a:p>
          <a:p>
            <a:pPr lvl="1" algn="just"/>
            <a:r>
              <a:rPr lang="en-GB" sz="1400" i="1" dirty="0">
                <a:latin typeface="Arial" panose="020B0604020202020204" pitchFamily="34" charset="0"/>
                <a:cs typeface="Arial" panose="020B0604020202020204" pitchFamily="34" charset="0"/>
              </a:rPr>
              <a:t>“Developers/applicants will be required to undertake a Vision led approach for their proposals and share and agree the Vision with SC during early scoping discussions. This is particularly important for larger, more complex developments with more extended (and phased) programmes, where scenario planning will also be needed”</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1305E12-744E-4F7D-2536-EA8C9708AB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4213" y="157943"/>
            <a:ext cx="2002865" cy="2475120"/>
          </a:xfrm>
          <a:prstGeom prst="rect">
            <a:avLst/>
          </a:prstGeom>
        </p:spPr>
      </p:pic>
      <p:pic>
        <p:nvPicPr>
          <p:cNvPr id="7" name="Picture 6">
            <a:extLst>
              <a:ext uri="{FF2B5EF4-FFF2-40B4-BE49-F238E27FC236}">
                <a16:creationId xmlns:a16="http://schemas.microsoft.com/office/drawing/2014/main" id="{F90830DE-DA05-E14C-3D8C-510CCC9C3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8739" y="1831418"/>
            <a:ext cx="2002865" cy="2291699"/>
          </a:xfrm>
          <a:prstGeom prst="rect">
            <a:avLst/>
          </a:prstGeom>
        </p:spPr>
      </p:pic>
      <p:pic>
        <p:nvPicPr>
          <p:cNvPr id="5" name="Picture 4">
            <a:extLst>
              <a:ext uri="{FF2B5EF4-FFF2-40B4-BE49-F238E27FC236}">
                <a16:creationId xmlns:a16="http://schemas.microsoft.com/office/drawing/2014/main" id="{DEF575A9-84FB-CD53-03B4-88967A9751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4256" y="3429000"/>
            <a:ext cx="2002865" cy="2829101"/>
          </a:xfrm>
          <a:prstGeom prst="rect">
            <a:avLst/>
          </a:prstGeom>
        </p:spPr>
      </p:pic>
    </p:spTree>
    <p:extLst>
      <p:ext uri="{BB962C8B-B14F-4D97-AF65-F5344CB8AC3E}">
        <p14:creationId xmlns:p14="http://schemas.microsoft.com/office/powerpoint/2010/main" val="331096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6FF42-D4A1-E945-2D44-13268B66ABEA}"/>
              </a:ext>
            </a:extLst>
          </p:cNvPr>
          <p:cNvSpPr txBox="1"/>
          <p:nvPr/>
        </p:nvSpPr>
        <p:spPr>
          <a:xfrm>
            <a:off x="578771" y="540703"/>
            <a:ext cx="6457950" cy="830997"/>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Overview</a:t>
            </a:r>
          </a:p>
        </p:txBody>
      </p:sp>
      <p:sp>
        <p:nvSpPr>
          <p:cNvPr id="4" name="TextBox 3">
            <a:extLst>
              <a:ext uri="{FF2B5EF4-FFF2-40B4-BE49-F238E27FC236}">
                <a16:creationId xmlns:a16="http://schemas.microsoft.com/office/drawing/2014/main" id="{B5C1E50B-7953-1478-057E-973E8CF80681}"/>
              </a:ext>
            </a:extLst>
          </p:cNvPr>
          <p:cNvSpPr txBox="1"/>
          <p:nvPr/>
        </p:nvSpPr>
        <p:spPr>
          <a:xfrm>
            <a:off x="578771" y="2425345"/>
            <a:ext cx="9357709"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The drive for change – New Unitary – Leadership</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Culture change and buy-in</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Policy approach – policy at speed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Guiding principles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Consultation – Creating Places for People</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Technical guidance</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Emerging challenges</a:t>
            </a: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15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ilhouette of a person holding a large ball&#10;&#10;Description automatically generated">
            <a:extLst>
              <a:ext uri="{FF2B5EF4-FFF2-40B4-BE49-F238E27FC236}">
                <a16:creationId xmlns:a16="http://schemas.microsoft.com/office/drawing/2014/main" id="{E9A1C19F-E370-79CC-7DD9-C5CDB3E235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9753" y="1109135"/>
            <a:ext cx="6507210" cy="4582160"/>
          </a:xfrm>
          <a:prstGeom prst="rect">
            <a:avLst/>
          </a:prstGeom>
        </p:spPr>
      </p:pic>
      <p:sp>
        <p:nvSpPr>
          <p:cNvPr id="2" name="TextBox 1">
            <a:extLst>
              <a:ext uri="{FF2B5EF4-FFF2-40B4-BE49-F238E27FC236}">
                <a16:creationId xmlns:a16="http://schemas.microsoft.com/office/drawing/2014/main" id="{364008FE-75CB-5F59-9F1F-F0FE0CFE17A9}"/>
              </a:ext>
            </a:extLst>
          </p:cNvPr>
          <p:cNvSpPr txBox="1"/>
          <p:nvPr/>
        </p:nvSpPr>
        <p:spPr>
          <a:xfrm>
            <a:off x="4554244" y="6133251"/>
            <a:ext cx="5948103"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Mike.odowdjones@somerset.gov.uk</a:t>
            </a:r>
            <a:endParaRPr lang="en-GB" sz="28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5B730D7-2168-7DC3-2A6C-9EB1062D388B}"/>
              </a:ext>
            </a:extLst>
          </p:cNvPr>
          <p:cNvSpPr txBox="1"/>
          <p:nvPr/>
        </p:nvSpPr>
        <p:spPr>
          <a:xfrm>
            <a:off x="761651" y="293945"/>
            <a:ext cx="10285656" cy="646331"/>
          </a:xfrm>
          <a:prstGeom prst="rect">
            <a:avLst/>
          </a:prstGeom>
          <a:noFill/>
        </p:spPr>
        <p:txBody>
          <a:bodyPr wrap="square" rtlCol="0">
            <a:spAutoFit/>
          </a:bodyPr>
          <a:lstStyle/>
          <a:p>
            <a:r>
              <a:rPr lang="en-GB" sz="3600" b="1" dirty="0">
                <a:solidFill>
                  <a:srgbClr val="006072"/>
                </a:solidFill>
                <a:latin typeface="Arial" panose="020B0604020202020204" pitchFamily="34" charset="0"/>
                <a:cs typeface="Arial" panose="020B0604020202020204" pitchFamily="34" charset="0"/>
              </a:rPr>
              <a:t>Emerging Challenges</a:t>
            </a:r>
          </a:p>
        </p:txBody>
      </p:sp>
      <p:pic>
        <p:nvPicPr>
          <p:cNvPr id="9" name="Picture 8">
            <a:extLst>
              <a:ext uri="{FF2B5EF4-FFF2-40B4-BE49-F238E27FC236}">
                <a16:creationId xmlns:a16="http://schemas.microsoft.com/office/drawing/2014/main" id="{12B43797-0EBE-D10D-D503-9B3C717E88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1351" y="1037730"/>
            <a:ext cx="3336481" cy="2224321"/>
          </a:xfrm>
          <a:prstGeom prst="rect">
            <a:avLst/>
          </a:prstGeom>
          <a:effectLst>
            <a:softEdge rad="635000"/>
          </a:effectLst>
        </p:spPr>
      </p:pic>
      <p:pic>
        <p:nvPicPr>
          <p:cNvPr id="10" name="Picture 9">
            <a:extLst>
              <a:ext uri="{FF2B5EF4-FFF2-40B4-BE49-F238E27FC236}">
                <a16:creationId xmlns:a16="http://schemas.microsoft.com/office/drawing/2014/main" id="{CD7B65AF-349A-7E65-07F5-927E7B7FE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5371" y="3131197"/>
            <a:ext cx="2776976" cy="2121934"/>
          </a:xfrm>
          <a:prstGeom prst="rect">
            <a:avLst/>
          </a:prstGeom>
          <a:effectLst>
            <a:softEdge rad="165100"/>
          </a:effectLst>
        </p:spPr>
      </p:pic>
    </p:spTree>
    <p:extLst>
      <p:ext uri="{BB962C8B-B14F-4D97-AF65-F5344CB8AC3E}">
        <p14:creationId xmlns:p14="http://schemas.microsoft.com/office/powerpoint/2010/main" val="103896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6457950" cy="830997"/>
          </a:xfrm>
          <a:prstGeom prst="rect">
            <a:avLst/>
          </a:prstGeom>
          <a:noFill/>
        </p:spPr>
        <p:txBody>
          <a:bodyPr wrap="square" rtlCol="0">
            <a:spAutoFit/>
          </a:bodyPr>
          <a:lstStyle/>
          <a:p>
            <a:r>
              <a:rPr lang="en-GB" sz="4800" b="1" dirty="0">
                <a:solidFill>
                  <a:srgbClr val="006072"/>
                </a:solidFill>
                <a:latin typeface="Arial" panose="020B0604020202020204" pitchFamily="34" charset="0"/>
                <a:cs typeface="Arial" panose="020B0604020202020204" pitchFamily="34" charset="0"/>
              </a:rPr>
              <a:t>The drive for change</a:t>
            </a:r>
          </a:p>
        </p:txBody>
      </p:sp>
      <p:sp>
        <p:nvSpPr>
          <p:cNvPr id="6" name="TextBox 5">
            <a:extLst>
              <a:ext uri="{FF2B5EF4-FFF2-40B4-BE49-F238E27FC236}">
                <a16:creationId xmlns:a16="http://schemas.microsoft.com/office/drawing/2014/main" id="{35B0AE0E-42A9-8297-B34F-43E7DD805307}"/>
              </a:ext>
            </a:extLst>
          </p:cNvPr>
          <p:cNvSpPr txBox="1"/>
          <p:nvPr/>
        </p:nvSpPr>
        <p:spPr>
          <a:xfrm>
            <a:off x="538131" y="1381958"/>
            <a:ext cx="8348174" cy="4585871"/>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Somerset new unitary authority from March 23</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Change in administration</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Clear manifesto commitments on sustainability and climate action</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Time of considerable change - leadership – new executive &amp; CEO, new directors, rapid change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Influence of place priorities from former districts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Need for a new local plan and local transport plan (&amp; other plans – local nature strategy, energy, climate etc)</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Alignment (at the time) with Government policy direction</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Personal desire for change</a:t>
            </a:r>
          </a:p>
          <a:p>
            <a:endParaRPr lang="en-GB"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EF2F1CD-194D-1BCF-8B2F-B3E0C982B2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58647" y="266852"/>
            <a:ext cx="2038592" cy="2782499"/>
          </a:xfrm>
          <a:prstGeom prst="rect">
            <a:avLst/>
          </a:prstGeom>
        </p:spPr>
      </p:pic>
      <p:pic>
        <p:nvPicPr>
          <p:cNvPr id="7" name="Picture 6">
            <a:extLst>
              <a:ext uri="{FF2B5EF4-FFF2-40B4-BE49-F238E27FC236}">
                <a16:creationId xmlns:a16="http://schemas.microsoft.com/office/drawing/2014/main" id="{C7DE54B1-63D2-872F-6C09-A21E27DCC4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8647" y="3360440"/>
            <a:ext cx="2038592" cy="2856771"/>
          </a:xfrm>
          <a:prstGeom prst="rect">
            <a:avLst/>
          </a:prstGeom>
        </p:spPr>
      </p:pic>
    </p:spTree>
    <p:extLst>
      <p:ext uri="{BB962C8B-B14F-4D97-AF65-F5344CB8AC3E}">
        <p14:creationId xmlns:p14="http://schemas.microsoft.com/office/powerpoint/2010/main" val="2484462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8917442" cy="830997"/>
          </a:xfrm>
          <a:prstGeom prst="rect">
            <a:avLst/>
          </a:prstGeom>
          <a:noFill/>
        </p:spPr>
        <p:txBody>
          <a:bodyPr wrap="square" rtlCol="0">
            <a:spAutoFit/>
          </a:bodyPr>
          <a:lstStyle/>
          <a:p>
            <a:r>
              <a:rPr lang="en-GB" sz="4800" b="1" dirty="0">
                <a:solidFill>
                  <a:srgbClr val="006072"/>
                </a:solidFill>
                <a:latin typeface="Arial" panose="020B0604020202020204" pitchFamily="34" charset="0"/>
                <a:cs typeface="Arial" panose="020B0604020202020204" pitchFamily="34" charset="0"/>
              </a:rPr>
              <a:t>Culture change and buy-in</a:t>
            </a:r>
          </a:p>
        </p:txBody>
      </p:sp>
      <p:sp>
        <p:nvSpPr>
          <p:cNvPr id="6" name="TextBox 5">
            <a:extLst>
              <a:ext uri="{FF2B5EF4-FFF2-40B4-BE49-F238E27FC236}">
                <a16:creationId xmlns:a16="http://schemas.microsoft.com/office/drawing/2014/main" id="{35B0AE0E-42A9-8297-B34F-43E7DD805307}"/>
              </a:ext>
            </a:extLst>
          </p:cNvPr>
          <p:cNvSpPr txBox="1"/>
          <p:nvPr/>
        </p:nvSpPr>
        <p:spPr>
          <a:xfrm>
            <a:off x="504265" y="1354864"/>
            <a:ext cx="7488048" cy="6247864"/>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Building on pre-unitary ‘enabling growth’ programme: End-end review of the planning process – connections and relationships.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Interview sessions with a cross section of staff from transport and planning – establish current state – identify concerns and advocates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Workshop 1: Introduce concepts and establish level of buy-in: Triple Access Planning game.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Workshop 2: Discuss outcome of interviews and how to apply concepts on a live major application &amp; move to a stronger vision-led approach.    Developed outline vision.</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pic>
        <p:nvPicPr>
          <p:cNvPr id="3" name="Picture 2" descr="A person standing in front of a screen&#10;&#10;Description automatically generated">
            <a:extLst>
              <a:ext uri="{FF2B5EF4-FFF2-40B4-BE49-F238E27FC236}">
                <a16:creationId xmlns:a16="http://schemas.microsoft.com/office/drawing/2014/main" id="{F776704C-397A-A44C-97C7-E3323DEB72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92313" y="1537634"/>
            <a:ext cx="3843317" cy="2194078"/>
          </a:xfrm>
          <a:prstGeom prst="rect">
            <a:avLst/>
          </a:prstGeom>
        </p:spPr>
      </p:pic>
      <p:pic>
        <p:nvPicPr>
          <p:cNvPr id="7" name="Picture 6" descr="A group of people sitting at tables in a room&#10;&#10;Description automatically generated">
            <a:extLst>
              <a:ext uri="{FF2B5EF4-FFF2-40B4-BE49-F238E27FC236}">
                <a16:creationId xmlns:a16="http://schemas.microsoft.com/office/drawing/2014/main" id="{EF20FA1D-CBA4-F402-2CFC-8D461BEC85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2313" y="3914482"/>
            <a:ext cx="3843317" cy="2194078"/>
          </a:xfrm>
          <a:prstGeom prst="rect">
            <a:avLst/>
          </a:prstGeom>
        </p:spPr>
      </p:pic>
    </p:spTree>
    <p:extLst>
      <p:ext uri="{BB962C8B-B14F-4D97-AF65-F5344CB8AC3E}">
        <p14:creationId xmlns:p14="http://schemas.microsoft.com/office/powerpoint/2010/main" val="139159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A32BFF-C2BE-F511-3380-9A411FDF0E7F}"/>
              </a:ext>
            </a:extLst>
          </p:cNvPr>
          <p:cNvSpPr txBox="1"/>
          <p:nvPr/>
        </p:nvSpPr>
        <p:spPr>
          <a:xfrm>
            <a:off x="356558" y="1635049"/>
            <a:ext cx="6457950"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Endorse and adopt a set of guiding principles  - ‘Policy Principles’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Simple statements to change/ set direction and context for future decisions</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Scrutiny &amp; Executive approval subject to consultation</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Influence actions immediately</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Recognise that complex evidence based / legal processes will follow to establish the policies in detail.</a:t>
            </a:r>
          </a:p>
        </p:txBody>
      </p:sp>
      <p:sp>
        <p:nvSpPr>
          <p:cNvPr id="7" name="TextBox 6">
            <a:extLst>
              <a:ext uri="{FF2B5EF4-FFF2-40B4-BE49-F238E27FC236}">
                <a16:creationId xmlns:a16="http://schemas.microsoft.com/office/drawing/2014/main" id="{EF378FB8-7B87-B4A9-3BE5-072862AF7CB8}"/>
              </a:ext>
            </a:extLst>
          </p:cNvPr>
          <p:cNvSpPr txBox="1"/>
          <p:nvPr/>
        </p:nvSpPr>
        <p:spPr>
          <a:xfrm>
            <a:off x="761651" y="266852"/>
            <a:ext cx="6457950" cy="830997"/>
          </a:xfrm>
          <a:prstGeom prst="rect">
            <a:avLst/>
          </a:prstGeom>
          <a:noFill/>
        </p:spPr>
        <p:txBody>
          <a:bodyPr wrap="square" rtlCol="0">
            <a:spAutoFit/>
          </a:bodyPr>
          <a:lstStyle/>
          <a:p>
            <a:r>
              <a:rPr lang="en-GB" sz="4800" b="1" dirty="0">
                <a:solidFill>
                  <a:srgbClr val="006072"/>
                </a:solidFill>
                <a:latin typeface="Arial" panose="020B0604020202020204" pitchFamily="34" charset="0"/>
                <a:cs typeface="Arial" panose="020B0604020202020204" pitchFamily="34" charset="0"/>
              </a:rPr>
              <a:t>Policy at speed</a:t>
            </a:r>
          </a:p>
        </p:txBody>
      </p:sp>
      <p:pic>
        <p:nvPicPr>
          <p:cNvPr id="5" name="Picture 4" descr="Close-up of a compass&#10;&#10;Description automatically generated">
            <a:extLst>
              <a:ext uri="{FF2B5EF4-FFF2-40B4-BE49-F238E27FC236}">
                <a16:creationId xmlns:a16="http://schemas.microsoft.com/office/drawing/2014/main" id="{0120B546-9463-25ED-55BE-0D000826F0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4616" y="266852"/>
            <a:ext cx="4202084" cy="2801389"/>
          </a:xfrm>
          <a:prstGeom prst="rect">
            <a:avLst/>
          </a:prstGeom>
        </p:spPr>
      </p:pic>
      <p:sp>
        <p:nvSpPr>
          <p:cNvPr id="9" name="Rectangle 8">
            <a:extLst>
              <a:ext uri="{FF2B5EF4-FFF2-40B4-BE49-F238E27FC236}">
                <a16:creationId xmlns:a16="http://schemas.microsoft.com/office/drawing/2014/main" id="{C8BA461F-D70D-D96E-6D9C-9A45AECB73AC}"/>
              </a:ext>
            </a:extLst>
          </p:cNvPr>
          <p:cNvSpPr/>
          <p:nvPr/>
        </p:nvSpPr>
        <p:spPr>
          <a:xfrm>
            <a:off x="7370407" y="48028"/>
            <a:ext cx="2896948"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Principles</a:t>
            </a:r>
          </a:p>
        </p:txBody>
      </p:sp>
    </p:spTree>
    <p:extLst>
      <p:ext uri="{BB962C8B-B14F-4D97-AF65-F5344CB8AC3E}">
        <p14:creationId xmlns:p14="http://schemas.microsoft.com/office/powerpoint/2010/main" val="96261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A32BFF-C2BE-F511-3380-9A411FDF0E7F}"/>
              </a:ext>
            </a:extLst>
          </p:cNvPr>
          <p:cNvSpPr txBox="1"/>
          <p:nvPr/>
        </p:nvSpPr>
        <p:spPr>
          <a:xfrm>
            <a:off x="356558" y="1582558"/>
            <a:ext cx="6457950" cy="4647426"/>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Transport and Placemaking Policy Principles – Executive Board 10 July 2023 to inform:</a:t>
            </a:r>
          </a:p>
          <a:p>
            <a:pPr marL="457200" indent="-4572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Development of the Local Transport Plan &amp; Local Plan </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Overall approach to transport planning &amp; development management</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Consideration of planning proposals</a:t>
            </a:r>
          </a:p>
          <a:p>
            <a:pPr marL="914400" lvl="1"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&amp; other relevant policies and plans.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F378FB8-7B87-B4A9-3BE5-072862AF7CB8}"/>
              </a:ext>
            </a:extLst>
          </p:cNvPr>
          <p:cNvSpPr txBox="1"/>
          <p:nvPr/>
        </p:nvSpPr>
        <p:spPr>
          <a:xfrm>
            <a:off x="761651" y="266852"/>
            <a:ext cx="6457950" cy="830997"/>
          </a:xfrm>
          <a:prstGeom prst="rect">
            <a:avLst/>
          </a:prstGeom>
          <a:noFill/>
        </p:spPr>
        <p:txBody>
          <a:bodyPr wrap="square" rtlCol="0">
            <a:spAutoFit/>
          </a:bodyPr>
          <a:lstStyle/>
          <a:p>
            <a:r>
              <a:rPr lang="en-GB" sz="4800" b="1" dirty="0">
                <a:solidFill>
                  <a:srgbClr val="006072"/>
                </a:solidFill>
                <a:latin typeface="Arial" panose="020B0604020202020204" pitchFamily="34" charset="0"/>
                <a:cs typeface="Arial" panose="020B0604020202020204" pitchFamily="34" charset="0"/>
              </a:rPr>
              <a:t>Policy at speed</a:t>
            </a:r>
          </a:p>
        </p:txBody>
      </p:sp>
      <p:pic>
        <p:nvPicPr>
          <p:cNvPr id="4" name="Picture 3">
            <a:extLst>
              <a:ext uri="{FF2B5EF4-FFF2-40B4-BE49-F238E27FC236}">
                <a16:creationId xmlns:a16="http://schemas.microsoft.com/office/drawing/2014/main" id="{89DD2065-B534-0DDF-AF48-9E4257C7D8E8}"/>
              </a:ext>
            </a:extLst>
          </p:cNvPr>
          <p:cNvPicPr>
            <a:picLocks noChangeAspect="1"/>
          </p:cNvPicPr>
          <p:nvPr/>
        </p:nvPicPr>
        <p:blipFill>
          <a:blip r:embed="rId2"/>
          <a:stretch>
            <a:fillRect/>
          </a:stretch>
        </p:blipFill>
        <p:spPr>
          <a:xfrm>
            <a:off x="7494714" y="266852"/>
            <a:ext cx="4340728" cy="5316173"/>
          </a:xfrm>
          <a:prstGeom prst="rect">
            <a:avLst/>
          </a:prstGeom>
        </p:spPr>
      </p:pic>
    </p:spTree>
    <p:extLst>
      <p:ext uri="{BB962C8B-B14F-4D97-AF65-F5344CB8AC3E}">
        <p14:creationId xmlns:p14="http://schemas.microsoft.com/office/powerpoint/2010/main" val="343049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E81A4C-7D74-F13D-D67F-E43E8F9B946B}"/>
              </a:ext>
            </a:extLst>
          </p:cNvPr>
          <p:cNvSpPr/>
          <p:nvPr/>
        </p:nvSpPr>
        <p:spPr>
          <a:xfrm>
            <a:off x="5375559" y="3845561"/>
            <a:ext cx="5448224" cy="11282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742C2BD-2A40-656B-6CED-13B0AB982F0D}"/>
              </a:ext>
            </a:extLst>
          </p:cNvPr>
          <p:cNvSpPr/>
          <p:nvPr/>
        </p:nvSpPr>
        <p:spPr>
          <a:xfrm>
            <a:off x="5375560" y="2645412"/>
            <a:ext cx="5448223" cy="1128270"/>
          </a:xfrm>
          <a:prstGeom prst="rect">
            <a:avLst/>
          </a:prstGeom>
          <a:solidFill>
            <a:srgbClr val="17A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5BA9FC-1465-36E4-7324-2888EB88BE5C}"/>
              </a:ext>
            </a:extLst>
          </p:cNvPr>
          <p:cNvSpPr/>
          <p:nvPr/>
        </p:nvSpPr>
        <p:spPr>
          <a:xfrm>
            <a:off x="5375560" y="5040574"/>
            <a:ext cx="5448223" cy="1093585"/>
          </a:xfrm>
          <a:prstGeom prst="rect">
            <a:avLst/>
          </a:prstGeom>
          <a:solidFill>
            <a:srgbClr val="17A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9317ECA-128A-0A27-29BF-4860C9630C4E}"/>
              </a:ext>
            </a:extLst>
          </p:cNvPr>
          <p:cNvSpPr/>
          <p:nvPr/>
        </p:nvSpPr>
        <p:spPr>
          <a:xfrm>
            <a:off x="5375561" y="1455297"/>
            <a:ext cx="5448223" cy="11282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285656" cy="646331"/>
          </a:xfrm>
          <a:prstGeom prst="rect">
            <a:avLst/>
          </a:prstGeom>
          <a:noFill/>
        </p:spPr>
        <p:txBody>
          <a:bodyPr wrap="square" rtlCol="0">
            <a:spAutoFit/>
          </a:bodyPr>
          <a:lstStyle/>
          <a:p>
            <a:r>
              <a:rPr lang="en-GB" sz="3600" b="1" dirty="0">
                <a:solidFill>
                  <a:srgbClr val="006072"/>
                </a:solidFill>
                <a:latin typeface="Arial" panose="020B0604020202020204" pitchFamily="34" charset="0"/>
                <a:cs typeface="Arial" panose="020B0604020202020204" pitchFamily="34" charset="0"/>
              </a:rPr>
              <a:t>Transport and Placemaking Policy Principles</a:t>
            </a:r>
          </a:p>
        </p:txBody>
      </p:sp>
      <p:sp>
        <p:nvSpPr>
          <p:cNvPr id="3" name="TextBox 2">
            <a:extLst>
              <a:ext uri="{FF2B5EF4-FFF2-40B4-BE49-F238E27FC236}">
                <a16:creationId xmlns:a16="http://schemas.microsoft.com/office/drawing/2014/main" id="{8FA8622B-1692-E026-65B6-52A9B0309D25}"/>
              </a:ext>
            </a:extLst>
          </p:cNvPr>
          <p:cNvSpPr txBox="1"/>
          <p:nvPr/>
        </p:nvSpPr>
        <p:spPr>
          <a:xfrm>
            <a:off x="415945" y="1359081"/>
            <a:ext cx="3258280" cy="1477328"/>
          </a:xfrm>
          <a:prstGeom prst="rect">
            <a:avLst/>
          </a:prstGeom>
          <a:solidFill>
            <a:schemeClr val="bg1"/>
          </a:solidFill>
        </p:spPr>
        <p:txBody>
          <a:bodyPr wrap="square" rtlCol="0">
            <a:spAutoFit/>
          </a:bodyPr>
          <a:lstStyle/>
          <a:p>
            <a:r>
              <a:rPr lang="en-GB" sz="2400" b="1" dirty="0"/>
              <a:t>Achieve a vision-led approach to planning and delivery</a:t>
            </a:r>
          </a:p>
          <a:p>
            <a:endParaRPr lang="en-GB" dirty="0"/>
          </a:p>
        </p:txBody>
      </p:sp>
      <p:sp>
        <p:nvSpPr>
          <p:cNvPr id="5" name="TextBox 4">
            <a:extLst>
              <a:ext uri="{FF2B5EF4-FFF2-40B4-BE49-F238E27FC236}">
                <a16:creationId xmlns:a16="http://schemas.microsoft.com/office/drawing/2014/main" id="{E3B0D582-F50F-7440-9490-CAADD92B4B3A}"/>
              </a:ext>
            </a:extLst>
          </p:cNvPr>
          <p:cNvSpPr txBox="1"/>
          <p:nvPr/>
        </p:nvSpPr>
        <p:spPr>
          <a:xfrm>
            <a:off x="5418665" y="1675745"/>
            <a:ext cx="5448223" cy="646331"/>
          </a:xfrm>
          <a:prstGeom prst="rect">
            <a:avLst/>
          </a:prstGeom>
          <a:noFill/>
        </p:spPr>
        <p:txBody>
          <a:bodyPr wrap="square" rtlCol="0">
            <a:spAutoFit/>
          </a:bodyPr>
          <a:lstStyle/>
          <a:p>
            <a:r>
              <a:rPr lang="en-GB" dirty="0">
                <a:solidFill>
                  <a:schemeClr val="bg1"/>
                </a:solidFill>
              </a:rPr>
              <a:t>Promote high-quality design</a:t>
            </a:r>
          </a:p>
          <a:p>
            <a:r>
              <a:rPr lang="en-GB" dirty="0">
                <a:solidFill>
                  <a:schemeClr val="bg1"/>
                </a:solidFill>
              </a:rPr>
              <a:t>Create better places</a:t>
            </a:r>
          </a:p>
        </p:txBody>
      </p:sp>
      <p:sp>
        <p:nvSpPr>
          <p:cNvPr id="7" name="TextBox 6">
            <a:extLst>
              <a:ext uri="{FF2B5EF4-FFF2-40B4-BE49-F238E27FC236}">
                <a16:creationId xmlns:a16="http://schemas.microsoft.com/office/drawing/2014/main" id="{9A6F565C-4886-10B0-8252-B99EC14561DF}"/>
              </a:ext>
            </a:extLst>
          </p:cNvPr>
          <p:cNvSpPr txBox="1"/>
          <p:nvPr/>
        </p:nvSpPr>
        <p:spPr>
          <a:xfrm>
            <a:off x="5418665" y="2988073"/>
            <a:ext cx="5448223" cy="369332"/>
          </a:xfrm>
          <a:prstGeom prst="rect">
            <a:avLst/>
          </a:prstGeom>
          <a:noFill/>
        </p:spPr>
        <p:txBody>
          <a:bodyPr wrap="square" rtlCol="0">
            <a:spAutoFit/>
          </a:bodyPr>
          <a:lstStyle/>
          <a:p>
            <a:r>
              <a:rPr lang="en-GB" sz="1800" dirty="0">
                <a:solidFill>
                  <a:schemeClr val="bg1"/>
                </a:solidFill>
                <a:latin typeface="Arial" panose="020B0604020202020204" pitchFamily="34" charset="0"/>
                <a:cs typeface="Arial" panose="020B0604020202020204" pitchFamily="34" charset="0"/>
              </a:rPr>
              <a:t>Reduce transport carbon emissions</a:t>
            </a:r>
            <a:endParaRPr lang="en-GB" dirty="0">
              <a:solidFill>
                <a:schemeClr val="bg1"/>
              </a:solidFill>
            </a:endParaRPr>
          </a:p>
        </p:txBody>
      </p:sp>
      <p:sp>
        <p:nvSpPr>
          <p:cNvPr id="8" name="TextBox 7">
            <a:extLst>
              <a:ext uri="{FF2B5EF4-FFF2-40B4-BE49-F238E27FC236}">
                <a16:creationId xmlns:a16="http://schemas.microsoft.com/office/drawing/2014/main" id="{69DD66C4-070E-8469-8FFE-B3E96090D8C2}"/>
              </a:ext>
            </a:extLst>
          </p:cNvPr>
          <p:cNvSpPr txBox="1"/>
          <p:nvPr/>
        </p:nvSpPr>
        <p:spPr>
          <a:xfrm>
            <a:off x="5418666" y="3916698"/>
            <a:ext cx="5448223" cy="923330"/>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M</a:t>
            </a:r>
            <a:r>
              <a:rPr lang="en-GB" sz="1800" dirty="0">
                <a:solidFill>
                  <a:schemeClr val="bg1"/>
                </a:solidFill>
                <a:latin typeface="Arial" panose="020B0604020202020204" pitchFamily="34" charset="0"/>
                <a:cs typeface="Arial" panose="020B0604020202020204" pitchFamily="34" charset="0"/>
              </a:rPr>
              <a:t>ove away from increasing capacity for private cars which until recently has been the prime focus of much of our transport planning activity</a:t>
            </a:r>
          </a:p>
        </p:txBody>
      </p:sp>
      <p:sp>
        <p:nvSpPr>
          <p:cNvPr id="9" name="TextBox 8">
            <a:extLst>
              <a:ext uri="{FF2B5EF4-FFF2-40B4-BE49-F238E27FC236}">
                <a16:creationId xmlns:a16="http://schemas.microsoft.com/office/drawing/2014/main" id="{30635BFC-FC89-06D8-BCCD-B3475934D612}"/>
              </a:ext>
            </a:extLst>
          </p:cNvPr>
          <p:cNvSpPr txBox="1"/>
          <p:nvPr/>
        </p:nvSpPr>
        <p:spPr>
          <a:xfrm>
            <a:off x="5418665" y="5263916"/>
            <a:ext cx="5448223" cy="646331"/>
          </a:xfrm>
          <a:prstGeom prst="rect">
            <a:avLst/>
          </a:prstGeom>
          <a:noFill/>
        </p:spPr>
        <p:txBody>
          <a:bodyPr wrap="square" rtlCol="0">
            <a:spAutoFit/>
          </a:bodyPr>
          <a:lstStyle/>
          <a:p>
            <a:r>
              <a:rPr lang="en-GB" sz="1800" dirty="0">
                <a:solidFill>
                  <a:schemeClr val="bg1"/>
                </a:solidFill>
                <a:latin typeface="Arial" panose="020B0604020202020204" pitchFamily="34" charset="0"/>
                <a:cs typeface="Arial" panose="020B0604020202020204" pitchFamily="34" charset="0"/>
              </a:rPr>
              <a:t>Support the declaration of a climate and ecological emergency</a:t>
            </a:r>
          </a:p>
        </p:txBody>
      </p:sp>
      <p:sp>
        <p:nvSpPr>
          <p:cNvPr id="15" name="TextBox 14">
            <a:extLst>
              <a:ext uri="{FF2B5EF4-FFF2-40B4-BE49-F238E27FC236}">
                <a16:creationId xmlns:a16="http://schemas.microsoft.com/office/drawing/2014/main" id="{89923840-F24E-8849-5014-E20318EAB5D2}"/>
              </a:ext>
            </a:extLst>
          </p:cNvPr>
          <p:cNvSpPr txBox="1"/>
          <p:nvPr/>
        </p:nvSpPr>
        <p:spPr>
          <a:xfrm>
            <a:off x="415945" y="2578564"/>
            <a:ext cx="6360160" cy="461665"/>
          </a:xfrm>
          <a:prstGeom prst="rect">
            <a:avLst/>
          </a:prstGeom>
          <a:noFill/>
        </p:spPr>
        <p:txBody>
          <a:bodyPr wrap="square">
            <a:spAutoFit/>
          </a:bodyPr>
          <a:lstStyle/>
          <a:p>
            <a:r>
              <a:rPr lang="en-GB" sz="2400" b="1" dirty="0"/>
              <a:t>The start of a conversation </a:t>
            </a:r>
          </a:p>
        </p:txBody>
      </p:sp>
      <p:pic>
        <p:nvPicPr>
          <p:cNvPr id="14" name="Picture 13" descr="A person looking through binoculars&#10;&#10;Description automatically generated">
            <a:extLst>
              <a:ext uri="{FF2B5EF4-FFF2-40B4-BE49-F238E27FC236}">
                <a16:creationId xmlns:a16="http://schemas.microsoft.com/office/drawing/2014/main" id="{821BE81B-3575-9A83-6FFD-B1B490A94C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822" y="3357406"/>
            <a:ext cx="4046096" cy="2412906"/>
          </a:xfrm>
          <a:prstGeom prst="rect">
            <a:avLst/>
          </a:prstGeom>
        </p:spPr>
      </p:pic>
    </p:spTree>
    <p:extLst>
      <p:ext uri="{BB962C8B-B14F-4D97-AF65-F5344CB8AC3E}">
        <p14:creationId xmlns:p14="http://schemas.microsoft.com/office/powerpoint/2010/main" val="375456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66852"/>
            <a:ext cx="10285656" cy="646331"/>
          </a:xfrm>
          <a:prstGeom prst="rect">
            <a:avLst/>
          </a:prstGeom>
          <a:noFill/>
        </p:spPr>
        <p:txBody>
          <a:bodyPr wrap="square" rtlCol="0">
            <a:spAutoFit/>
          </a:bodyPr>
          <a:lstStyle/>
          <a:p>
            <a:r>
              <a:rPr lang="en-GB" sz="3600" b="1" dirty="0">
                <a:solidFill>
                  <a:srgbClr val="006072"/>
                </a:solidFill>
                <a:latin typeface="Arial" panose="020B0604020202020204" pitchFamily="34" charset="0"/>
                <a:cs typeface="Arial" panose="020B0604020202020204" pitchFamily="34" charset="0"/>
              </a:rPr>
              <a:t>Transport and Placemaking Policy Principles</a:t>
            </a:r>
          </a:p>
        </p:txBody>
      </p:sp>
      <p:sp>
        <p:nvSpPr>
          <p:cNvPr id="6" name="TextBox 5">
            <a:extLst>
              <a:ext uri="{FF2B5EF4-FFF2-40B4-BE49-F238E27FC236}">
                <a16:creationId xmlns:a16="http://schemas.microsoft.com/office/drawing/2014/main" id="{35B0AE0E-42A9-8297-B34F-43E7DD805307}"/>
              </a:ext>
            </a:extLst>
          </p:cNvPr>
          <p:cNvSpPr txBox="1"/>
          <p:nvPr/>
        </p:nvSpPr>
        <p:spPr>
          <a:xfrm>
            <a:off x="470396" y="1266811"/>
            <a:ext cx="10671736" cy="8094524"/>
          </a:xfrm>
          <a:prstGeom prst="rect">
            <a:avLst/>
          </a:prstGeom>
          <a:noFill/>
        </p:spPr>
        <p:txBody>
          <a:bodyPr wrap="square" rtlCol="0">
            <a:spAutoFit/>
          </a:bodyPr>
          <a:lstStyle/>
          <a:p>
            <a:r>
              <a:rPr lang="en-GB" sz="2800" b="1" dirty="0">
                <a:solidFill>
                  <a:srgbClr val="006072"/>
                </a:solidFill>
                <a:latin typeface="Arial" panose="020B0604020202020204" pitchFamily="34" charset="0"/>
                <a:cs typeface="Arial" panose="020B0604020202020204" pitchFamily="34" charset="0"/>
              </a:rPr>
              <a:t>Good street/ place design:</a:t>
            </a: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Community cohesion</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Healthy lifestyles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Local facilities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Attractive environment  - safer and easier for people to move around and connect with each other</a:t>
            </a:r>
          </a:p>
          <a:p>
            <a:pPr marL="457200" indent="-4572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Rural issues and environments need different solutions to urban places</a:t>
            </a:r>
          </a:p>
          <a:p>
            <a:pPr marL="457200" indent="-4572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Opportunity to agree EV fleet and infrastructure policy &amp; set direction on part-night-lighting policy!</a:t>
            </a: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23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0FA1E5-F0D0-D3F1-BD6C-BAD0526181B5}"/>
              </a:ext>
            </a:extLst>
          </p:cNvPr>
          <p:cNvSpPr txBox="1"/>
          <p:nvPr/>
        </p:nvSpPr>
        <p:spPr>
          <a:xfrm>
            <a:off x="761651" y="293945"/>
            <a:ext cx="10773096" cy="1569660"/>
          </a:xfrm>
          <a:prstGeom prst="rect">
            <a:avLst/>
          </a:prstGeom>
          <a:noFill/>
        </p:spPr>
        <p:txBody>
          <a:bodyPr wrap="square" lIns="91440" tIns="45720" rIns="91440" bIns="45720" rtlCol="0" anchor="t">
            <a:spAutoFit/>
          </a:bodyPr>
          <a:lstStyle/>
          <a:p>
            <a:r>
              <a:rPr lang="en-GB" sz="4800" b="1" dirty="0">
                <a:solidFill>
                  <a:srgbClr val="006072"/>
                </a:solidFill>
                <a:latin typeface="Arial"/>
                <a:cs typeface="Arial"/>
              </a:rPr>
              <a:t>Guiding Principles (1)</a:t>
            </a:r>
          </a:p>
          <a:p>
            <a:endParaRPr lang="en-GB" sz="4800" b="1" dirty="0">
              <a:solidFill>
                <a:srgbClr val="00607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D954B17-0879-6302-916D-0C0F8E2EFF70}"/>
              </a:ext>
            </a:extLst>
          </p:cNvPr>
          <p:cNvSpPr txBox="1"/>
          <p:nvPr/>
        </p:nvSpPr>
        <p:spPr>
          <a:xfrm>
            <a:off x="761651" y="2000809"/>
            <a:ext cx="10970017" cy="52322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endParaRPr lang="en-GB" sz="2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11EFA6F-6D48-5B06-7D44-2523ACB63955}"/>
              </a:ext>
            </a:extLst>
          </p:cNvPr>
          <p:cNvSpPr txBox="1"/>
          <p:nvPr/>
        </p:nvSpPr>
        <p:spPr>
          <a:xfrm>
            <a:off x="1160630" y="1385120"/>
            <a:ext cx="5689733" cy="1484509"/>
          </a:xfrm>
          <a:prstGeom prst="rect">
            <a:avLst/>
          </a:prstGeom>
          <a:noFill/>
        </p:spPr>
        <p:txBody>
          <a:bodyPr wrap="square" lIns="91440" tIns="45720" rIns="91440" bIns="45720" rtlCol="0" anchor="t">
            <a:spAutoFit/>
          </a:bodyPr>
          <a:lstStyle/>
          <a:p>
            <a:pPr marR="174625" lvl="1">
              <a:spcBef>
                <a:spcPts val="509"/>
              </a:spcBef>
            </a:pPr>
            <a:r>
              <a:rPr lang="en-GB" b="1" u="sng" dirty="0">
                <a:solidFill>
                  <a:srgbClr val="006072"/>
                </a:solidFill>
                <a:latin typeface="Microsoft New Tai Lue"/>
                <a:cs typeface="Microsoft New Tai Lue"/>
              </a:rPr>
              <a:t>Reducing carbon emissions will be the key priority</a:t>
            </a:r>
            <a:r>
              <a:rPr lang="en-GB" dirty="0">
                <a:solidFill>
                  <a:srgbClr val="006072"/>
                </a:solidFill>
                <a:latin typeface="Microsoft New Tai Lue"/>
                <a:cs typeface="Microsoft New Tai Lue"/>
              </a:rPr>
              <a:t> for the transport and development plans including adoption of a transport decarbonisation pathway.</a:t>
            </a:r>
          </a:p>
          <a:p>
            <a:pPr marR="174625" lvl="1">
              <a:lnSpc>
                <a:spcPct val="110000"/>
              </a:lnSpc>
              <a:spcBef>
                <a:spcPts val="509"/>
              </a:spcBef>
            </a:pPr>
            <a:endParaRPr lang="en-GB" sz="1300" dirty="0">
              <a:solidFill>
                <a:srgbClr val="006072"/>
              </a:solidFill>
              <a:latin typeface="Microsoft New Tai Lue"/>
              <a:cs typeface="Microsoft New Tai Lue"/>
            </a:endParaRPr>
          </a:p>
        </p:txBody>
      </p:sp>
      <p:grpSp>
        <p:nvGrpSpPr>
          <p:cNvPr id="7" name="Group 6">
            <a:extLst>
              <a:ext uri="{FF2B5EF4-FFF2-40B4-BE49-F238E27FC236}">
                <a16:creationId xmlns:a16="http://schemas.microsoft.com/office/drawing/2014/main" id="{3226FC2E-8A2A-79B3-E90A-156307740BEE}"/>
              </a:ext>
            </a:extLst>
          </p:cNvPr>
          <p:cNvGrpSpPr/>
          <p:nvPr/>
        </p:nvGrpSpPr>
        <p:grpSpPr>
          <a:xfrm>
            <a:off x="771330" y="1307967"/>
            <a:ext cx="727789" cy="1479383"/>
            <a:chOff x="9545216" y="1525370"/>
            <a:chExt cx="727789" cy="1479383"/>
          </a:xfrm>
          <a:solidFill>
            <a:srgbClr val="006072"/>
          </a:solidFill>
        </p:grpSpPr>
        <p:pic>
          <p:nvPicPr>
            <p:cNvPr id="3" name="Graphic 2" descr="Footprints with solid fill">
              <a:extLst>
                <a:ext uri="{FF2B5EF4-FFF2-40B4-BE49-F238E27FC236}">
                  <a16:creationId xmlns:a16="http://schemas.microsoft.com/office/drawing/2014/main" id="{5EEE6109-EA5B-A34C-ABA9-DE51A7E08479}"/>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0000" t="26020" r="13605"/>
            <a:stretch/>
          </p:blipFill>
          <p:spPr>
            <a:xfrm>
              <a:off x="9545216" y="1525370"/>
              <a:ext cx="727789" cy="1479383"/>
            </a:xfrm>
            <a:prstGeom prst="rect">
              <a:avLst/>
            </a:prstGeom>
          </p:spPr>
        </p:pic>
        <p:sp>
          <p:nvSpPr>
            <p:cNvPr id="5" name="TextBox 4">
              <a:extLst>
                <a:ext uri="{FF2B5EF4-FFF2-40B4-BE49-F238E27FC236}">
                  <a16:creationId xmlns:a16="http://schemas.microsoft.com/office/drawing/2014/main" id="{D9C9FCF2-03EE-08C3-8315-D1C105CF5FB1}"/>
                </a:ext>
              </a:extLst>
            </p:cNvPr>
            <p:cNvSpPr txBox="1"/>
            <p:nvPr/>
          </p:nvSpPr>
          <p:spPr>
            <a:xfrm>
              <a:off x="9638522" y="1950876"/>
              <a:ext cx="541176" cy="369332"/>
            </a:xfrm>
            <a:prstGeom prst="rect">
              <a:avLst/>
            </a:prstGeom>
            <a:noFill/>
          </p:spPr>
          <p:txBody>
            <a:bodyPr wrap="square" rtlCol="0">
              <a:spAutoFit/>
            </a:bodyPr>
            <a:lstStyle/>
            <a:p>
              <a:r>
                <a:rPr lang="en-GB" dirty="0">
                  <a:solidFill>
                    <a:schemeClr val="bg1"/>
                  </a:solidFill>
                </a:rPr>
                <a:t>CO</a:t>
              </a:r>
              <a:r>
                <a:rPr lang="en-GB" baseline="-25000" dirty="0">
                  <a:solidFill>
                    <a:schemeClr val="bg1"/>
                  </a:solidFill>
                </a:rPr>
                <a:t>2</a:t>
              </a:r>
            </a:p>
          </p:txBody>
        </p:sp>
        <p:sp>
          <p:nvSpPr>
            <p:cNvPr id="6" name="Arrow: Down 5">
              <a:extLst>
                <a:ext uri="{FF2B5EF4-FFF2-40B4-BE49-F238E27FC236}">
                  <a16:creationId xmlns:a16="http://schemas.microsoft.com/office/drawing/2014/main" id="{64821D42-25CC-E2AE-31B1-FADAD6C1FC3C}"/>
                </a:ext>
              </a:extLst>
            </p:cNvPr>
            <p:cNvSpPr/>
            <p:nvPr/>
          </p:nvSpPr>
          <p:spPr>
            <a:xfrm>
              <a:off x="9773816" y="2327383"/>
              <a:ext cx="270588" cy="523220"/>
            </a:xfrm>
            <a:prstGeom prst="down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D30E1E28-B4C1-9B21-26BA-462C1A1850AC}"/>
              </a:ext>
            </a:extLst>
          </p:cNvPr>
          <p:cNvSpPr txBox="1"/>
          <p:nvPr/>
        </p:nvSpPr>
        <p:spPr>
          <a:xfrm>
            <a:off x="2719397" y="2765748"/>
            <a:ext cx="6871315" cy="1754326"/>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We will adopt a </a:t>
            </a:r>
            <a:r>
              <a:rPr lang="en-GB" sz="1800" b="1" u="sng" dirty="0">
                <a:solidFill>
                  <a:srgbClr val="006072"/>
                </a:solidFill>
                <a:latin typeface="Microsoft New Tai Lue"/>
                <a:cs typeface="Microsoft New Tai Lue"/>
              </a:rPr>
              <a:t>holistic approach to policy and strategy development</a:t>
            </a:r>
            <a:r>
              <a:rPr lang="en-GB" sz="1800" dirty="0">
                <a:solidFill>
                  <a:srgbClr val="006072"/>
                </a:solidFill>
                <a:latin typeface="Microsoft New Tai Lue"/>
                <a:cs typeface="Microsoft New Tai Lue"/>
              </a:rPr>
              <a:t>, working beyond just transport.  We will ensure that all our policies are </a:t>
            </a:r>
            <a:r>
              <a:rPr lang="en-GB" sz="1800" b="1" u="sng" dirty="0">
                <a:solidFill>
                  <a:srgbClr val="006072"/>
                </a:solidFill>
                <a:latin typeface="Microsoft New Tai Lue"/>
                <a:cs typeface="Microsoft New Tai Lue"/>
              </a:rPr>
              <a:t>rural-proofed</a:t>
            </a:r>
            <a:r>
              <a:rPr lang="en-GB" sz="1800" dirty="0">
                <a:solidFill>
                  <a:srgbClr val="006072"/>
                </a:solidFill>
                <a:latin typeface="Microsoft New Tai Lue"/>
                <a:cs typeface="Microsoft New Tai Lue"/>
              </a:rPr>
              <a:t> and will continue to build relationships with public health, education services, adults and children’s social care and others within the organisation </a:t>
            </a:r>
            <a:r>
              <a:rPr lang="en-GB" sz="1800" b="1" u="sng" dirty="0">
                <a:solidFill>
                  <a:srgbClr val="006072"/>
                </a:solidFill>
                <a:latin typeface="Microsoft New Tai Lue"/>
                <a:cs typeface="Microsoft New Tai Lue"/>
              </a:rPr>
              <a:t>to deliver co-benefits</a:t>
            </a:r>
            <a:r>
              <a:rPr lang="en-GB" sz="1800" dirty="0">
                <a:solidFill>
                  <a:srgbClr val="006072"/>
                </a:solidFill>
                <a:latin typeface="Microsoft New Tai Lue"/>
                <a:cs typeface="Microsoft New Tai Lue"/>
              </a:rPr>
              <a:t>.</a:t>
            </a:r>
          </a:p>
        </p:txBody>
      </p:sp>
      <p:pic>
        <p:nvPicPr>
          <p:cNvPr id="15" name="Graphic 14" descr="Cow with solid fill">
            <a:extLst>
              <a:ext uri="{FF2B5EF4-FFF2-40B4-BE49-F238E27FC236}">
                <a16:creationId xmlns:a16="http://schemas.microsoft.com/office/drawing/2014/main" id="{965DE51D-3A94-5D7F-A8B4-4CDB941A774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2389" y="3028821"/>
            <a:ext cx="313647" cy="313647"/>
          </a:xfrm>
          <a:prstGeom prst="rect">
            <a:avLst/>
          </a:prstGeom>
        </p:spPr>
      </p:pic>
      <p:pic>
        <p:nvPicPr>
          <p:cNvPr id="17" name="Graphic 16" descr="Tractor with solid fill">
            <a:extLst>
              <a:ext uri="{FF2B5EF4-FFF2-40B4-BE49-F238E27FC236}">
                <a16:creationId xmlns:a16="http://schemas.microsoft.com/office/drawing/2014/main" id="{25088BD6-A4AD-356A-92EA-85DC820EBEE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71213" y="3250205"/>
            <a:ext cx="313647" cy="313647"/>
          </a:xfrm>
          <a:prstGeom prst="rect">
            <a:avLst/>
          </a:prstGeom>
        </p:spPr>
      </p:pic>
      <p:pic>
        <p:nvPicPr>
          <p:cNvPr id="19" name="Graphic 18" descr="Crops with solid fill">
            <a:extLst>
              <a:ext uri="{FF2B5EF4-FFF2-40B4-BE49-F238E27FC236}">
                <a16:creationId xmlns:a16="http://schemas.microsoft.com/office/drawing/2014/main" id="{56FD4424-17A0-C641-69B6-1C8DA840BA5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337780" y="3304213"/>
            <a:ext cx="313647" cy="313647"/>
          </a:xfrm>
          <a:prstGeom prst="rect">
            <a:avLst/>
          </a:prstGeom>
        </p:spPr>
      </p:pic>
      <p:pic>
        <p:nvPicPr>
          <p:cNvPr id="21" name="Graphic 20" descr="Neighborhood with solid fill">
            <a:extLst>
              <a:ext uri="{FF2B5EF4-FFF2-40B4-BE49-F238E27FC236}">
                <a16:creationId xmlns:a16="http://schemas.microsoft.com/office/drawing/2014/main" id="{F4EA989D-280D-0ABB-4B33-E42963545F1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208568" y="3007416"/>
            <a:ext cx="327542" cy="327542"/>
          </a:xfrm>
          <a:prstGeom prst="rect">
            <a:avLst/>
          </a:prstGeom>
        </p:spPr>
      </p:pic>
      <p:pic>
        <p:nvPicPr>
          <p:cNvPr id="23" name="Graphic 22" descr="Rolling hills with solid fill">
            <a:extLst>
              <a:ext uri="{FF2B5EF4-FFF2-40B4-BE49-F238E27FC236}">
                <a16:creationId xmlns:a16="http://schemas.microsoft.com/office/drawing/2014/main" id="{49131C48-5A83-23E5-1209-9DC5141FF6C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362536" y="2721863"/>
            <a:ext cx="327542" cy="327542"/>
          </a:xfrm>
          <a:prstGeom prst="rect">
            <a:avLst/>
          </a:prstGeom>
        </p:spPr>
      </p:pic>
      <p:pic>
        <p:nvPicPr>
          <p:cNvPr id="27" name="Graphic 26" descr="Tree With Roots with solid fill">
            <a:extLst>
              <a:ext uri="{FF2B5EF4-FFF2-40B4-BE49-F238E27FC236}">
                <a16:creationId xmlns:a16="http://schemas.microsoft.com/office/drawing/2014/main" id="{E7EDEC72-1099-C3A5-C1E3-15AD8EC73DA5}"/>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620997" y="2600873"/>
            <a:ext cx="327542" cy="327542"/>
          </a:xfrm>
          <a:prstGeom prst="rect">
            <a:avLst/>
          </a:prstGeom>
        </p:spPr>
      </p:pic>
      <p:pic>
        <p:nvPicPr>
          <p:cNvPr id="29" name="Graphic 28" descr="Group with solid fill">
            <a:extLst>
              <a:ext uri="{FF2B5EF4-FFF2-40B4-BE49-F238E27FC236}">
                <a16:creationId xmlns:a16="http://schemas.microsoft.com/office/drawing/2014/main" id="{5643A79C-ACF0-45EA-1375-801EB6B1296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401831" y="2868631"/>
            <a:ext cx="327542" cy="327542"/>
          </a:xfrm>
          <a:prstGeom prst="rect">
            <a:avLst/>
          </a:prstGeom>
        </p:spPr>
      </p:pic>
      <p:pic>
        <p:nvPicPr>
          <p:cNvPr id="31" name="Graphic 30" descr="Graduation cap with solid fill">
            <a:extLst>
              <a:ext uri="{FF2B5EF4-FFF2-40B4-BE49-F238E27FC236}">
                <a16:creationId xmlns:a16="http://schemas.microsoft.com/office/drawing/2014/main" id="{5B094E89-B6CE-501B-24E2-ADD3A88E2248}"/>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624130" y="4228239"/>
            <a:ext cx="327542" cy="327542"/>
          </a:xfrm>
          <a:prstGeom prst="rect">
            <a:avLst/>
          </a:prstGeom>
        </p:spPr>
      </p:pic>
      <p:pic>
        <p:nvPicPr>
          <p:cNvPr id="33" name="Graphic 32" descr="Books with solid fill">
            <a:extLst>
              <a:ext uri="{FF2B5EF4-FFF2-40B4-BE49-F238E27FC236}">
                <a16:creationId xmlns:a16="http://schemas.microsoft.com/office/drawing/2014/main" id="{DAD41924-EA2B-EA33-0080-D8DAAAAA4D07}"/>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835636" y="4396036"/>
            <a:ext cx="327542" cy="327542"/>
          </a:xfrm>
          <a:prstGeom prst="rect">
            <a:avLst/>
          </a:prstGeom>
        </p:spPr>
      </p:pic>
      <p:pic>
        <p:nvPicPr>
          <p:cNvPr id="37" name="Graphic 36" descr="Run with solid fill">
            <a:extLst>
              <a:ext uri="{FF2B5EF4-FFF2-40B4-BE49-F238E27FC236}">
                <a16:creationId xmlns:a16="http://schemas.microsoft.com/office/drawing/2014/main" id="{69C83CFB-4F0E-2744-00E7-E608E79AA415}"/>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1200394" y="3831476"/>
            <a:ext cx="327542" cy="327542"/>
          </a:xfrm>
          <a:prstGeom prst="rect">
            <a:avLst/>
          </a:prstGeom>
        </p:spPr>
      </p:pic>
      <p:pic>
        <p:nvPicPr>
          <p:cNvPr id="39" name="Graphic 38" descr="Heart with pulse with solid fill">
            <a:extLst>
              <a:ext uri="{FF2B5EF4-FFF2-40B4-BE49-F238E27FC236}">
                <a16:creationId xmlns:a16="http://schemas.microsoft.com/office/drawing/2014/main" id="{F8D5AFD6-4E44-2238-C6DE-13CF71E15B01}"/>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1376238" y="3606406"/>
            <a:ext cx="327542" cy="327542"/>
          </a:xfrm>
          <a:prstGeom prst="rect">
            <a:avLst/>
          </a:prstGeom>
        </p:spPr>
      </p:pic>
      <p:pic>
        <p:nvPicPr>
          <p:cNvPr id="41" name="Graphic 40" descr="Care with solid fill">
            <a:extLst>
              <a:ext uri="{FF2B5EF4-FFF2-40B4-BE49-F238E27FC236}">
                <a16:creationId xmlns:a16="http://schemas.microsoft.com/office/drawing/2014/main" id="{AB9E9814-36A3-8FE9-5171-BD3ACEA18C36}"/>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43031" y="3716362"/>
            <a:ext cx="327542" cy="327542"/>
          </a:xfrm>
          <a:prstGeom prst="rect">
            <a:avLst/>
          </a:prstGeom>
        </p:spPr>
      </p:pic>
      <p:pic>
        <p:nvPicPr>
          <p:cNvPr id="43" name="Graphic 42" descr="Sparrow with solid fill">
            <a:extLst>
              <a:ext uri="{FF2B5EF4-FFF2-40B4-BE49-F238E27FC236}">
                <a16:creationId xmlns:a16="http://schemas.microsoft.com/office/drawing/2014/main" id="{CAD89C5D-993C-FF32-362B-D887B5839304}"/>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10410281" y="2428172"/>
            <a:ext cx="327542" cy="327542"/>
          </a:xfrm>
          <a:prstGeom prst="rect">
            <a:avLst/>
          </a:prstGeom>
        </p:spPr>
      </p:pic>
      <p:pic>
        <p:nvPicPr>
          <p:cNvPr id="45" name="Graphic 44" descr="Hockey Stick Curve Graph with solid fill">
            <a:extLst>
              <a:ext uri="{FF2B5EF4-FFF2-40B4-BE49-F238E27FC236}">
                <a16:creationId xmlns:a16="http://schemas.microsoft.com/office/drawing/2014/main" id="{37E6FE4B-5B70-5B9B-E67F-AA5A72F166E0}"/>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9441095" y="3899990"/>
            <a:ext cx="364978" cy="364978"/>
          </a:xfrm>
          <a:prstGeom prst="rect">
            <a:avLst/>
          </a:prstGeom>
        </p:spPr>
      </p:pic>
      <p:pic>
        <p:nvPicPr>
          <p:cNvPr id="47" name="Graphic 46" descr="Sprouting Seed with solid fill">
            <a:extLst>
              <a:ext uri="{FF2B5EF4-FFF2-40B4-BE49-F238E27FC236}">
                <a16:creationId xmlns:a16="http://schemas.microsoft.com/office/drawing/2014/main" id="{8738C332-1541-4309-6D2D-693D9A0DC1E7}"/>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9629232" y="4158747"/>
            <a:ext cx="364978" cy="364978"/>
          </a:xfrm>
          <a:prstGeom prst="rect">
            <a:avLst/>
          </a:prstGeom>
        </p:spPr>
      </p:pic>
      <p:pic>
        <p:nvPicPr>
          <p:cNvPr id="51" name="Graphic 50" descr="Coins with solid fill">
            <a:extLst>
              <a:ext uri="{FF2B5EF4-FFF2-40B4-BE49-F238E27FC236}">
                <a16:creationId xmlns:a16="http://schemas.microsoft.com/office/drawing/2014/main" id="{A68A4216-A87B-CA6D-E36E-D2F10C119229}"/>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9791800" y="3893929"/>
            <a:ext cx="364978" cy="364978"/>
          </a:xfrm>
          <a:prstGeom prst="rect">
            <a:avLst/>
          </a:prstGeom>
        </p:spPr>
      </p:pic>
      <p:sp>
        <p:nvSpPr>
          <p:cNvPr id="53" name="Flowchart: Connector 52">
            <a:extLst>
              <a:ext uri="{FF2B5EF4-FFF2-40B4-BE49-F238E27FC236}">
                <a16:creationId xmlns:a16="http://schemas.microsoft.com/office/drawing/2014/main" id="{D3640EE2-EB04-CC30-D606-0349B2C0BF4F}"/>
              </a:ext>
            </a:extLst>
          </p:cNvPr>
          <p:cNvSpPr/>
          <p:nvPr/>
        </p:nvSpPr>
        <p:spPr>
          <a:xfrm>
            <a:off x="10417228" y="3437555"/>
            <a:ext cx="313647" cy="313647"/>
          </a:xfrm>
          <a:prstGeom prst="flowChartConnector">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BDA656B1-2DF1-76C2-CDF3-48BD6A0D683A}"/>
              </a:ext>
            </a:extLst>
          </p:cNvPr>
          <p:cNvCxnSpPr>
            <a:cxnSpLocks/>
          </p:cNvCxnSpPr>
          <p:nvPr/>
        </p:nvCxnSpPr>
        <p:spPr>
          <a:xfrm flipV="1">
            <a:off x="10574051" y="3143864"/>
            <a:ext cx="13995" cy="447944"/>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572B799-5CD0-392B-5E05-32EA0A491DBE}"/>
              </a:ext>
            </a:extLst>
          </p:cNvPr>
          <p:cNvCxnSpPr>
            <a:cxnSpLocks/>
          </p:cNvCxnSpPr>
          <p:nvPr/>
        </p:nvCxnSpPr>
        <p:spPr>
          <a:xfrm flipV="1">
            <a:off x="10581048" y="3383784"/>
            <a:ext cx="525488" cy="208024"/>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5F47D37-D64E-95A3-06D2-6B076E4AD440}"/>
              </a:ext>
            </a:extLst>
          </p:cNvPr>
          <p:cNvCxnSpPr>
            <a:cxnSpLocks/>
          </p:cNvCxnSpPr>
          <p:nvPr/>
        </p:nvCxnSpPr>
        <p:spPr>
          <a:xfrm>
            <a:off x="10581048" y="3606406"/>
            <a:ext cx="525488" cy="159394"/>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41B9915-9AE7-3DE0-55C8-4DEE377EEB44}"/>
              </a:ext>
            </a:extLst>
          </p:cNvPr>
          <p:cNvCxnSpPr>
            <a:cxnSpLocks/>
          </p:cNvCxnSpPr>
          <p:nvPr/>
        </p:nvCxnSpPr>
        <p:spPr>
          <a:xfrm flipH="1" flipV="1">
            <a:off x="10595043" y="3606406"/>
            <a:ext cx="156823" cy="434848"/>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D9E1BFA-9C46-3750-0564-7449C7AD8D21}"/>
              </a:ext>
            </a:extLst>
          </p:cNvPr>
          <p:cNvCxnSpPr>
            <a:cxnSpLocks/>
          </p:cNvCxnSpPr>
          <p:nvPr/>
        </p:nvCxnSpPr>
        <p:spPr>
          <a:xfrm flipV="1">
            <a:off x="10172569" y="3599445"/>
            <a:ext cx="415477" cy="31133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F0EF73B-A937-B3F1-4FEE-F27EE8AA6363}"/>
              </a:ext>
            </a:extLst>
          </p:cNvPr>
          <p:cNvCxnSpPr>
            <a:cxnSpLocks/>
          </p:cNvCxnSpPr>
          <p:nvPr/>
        </p:nvCxnSpPr>
        <p:spPr>
          <a:xfrm>
            <a:off x="10064733" y="3407028"/>
            <a:ext cx="495718" cy="176857"/>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pic>
        <p:nvPicPr>
          <p:cNvPr id="77" name="Graphic 76" descr="Group brainstorm with solid fill">
            <a:extLst>
              <a:ext uri="{FF2B5EF4-FFF2-40B4-BE49-F238E27FC236}">
                <a16:creationId xmlns:a16="http://schemas.microsoft.com/office/drawing/2014/main" id="{0C6FD326-CEC9-A898-AE0D-4682958352CB}"/>
              </a:ext>
            </a:extLst>
          </p:cNvPr>
          <p:cNvPicPr>
            <a:picLocks noChangeAspect="1"/>
          </p:cNvPicPr>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504672" y="4628358"/>
            <a:ext cx="914400" cy="914400"/>
          </a:xfrm>
          <a:prstGeom prst="rect">
            <a:avLst/>
          </a:prstGeom>
        </p:spPr>
      </p:pic>
      <p:sp>
        <p:nvSpPr>
          <p:cNvPr id="79" name="TextBox 78">
            <a:extLst>
              <a:ext uri="{FF2B5EF4-FFF2-40B4-BE49-F238E27FC236}">
                <a16:creationId xmlns:a16="http://schemas.microsoft.com/office/drawing/2014/main" id="{8DDF4313-3EFE-3FB0-0199-783006736282}"/>
              </a:ext>
            </a:extLst>
          </p:cNvPr>
          <p:cNvSpPr txBox="1"/>
          <p:nvPr/>
        </p:nvSpPr>
        <p:spPr>
          <a:xfrm>
            <a:off x="1365768" y="4778499"/>
            <a:ext cx="8658921" cy="1477328"/>
          </a:xfrm>
          <a:prstGeom prst="rect">
            <a:avLst/>
          </a:prstGeom>
          <a:noFill/>
        </p:spPr>
        <p:txBody>
          <a:bodyPr wrap="square">
            <a:spAutoFit/>
          </a:bodyPr>
          <a:lstStyle/>
          <a:p>
            <a:pPr marR="174625" lvl="1">
              <a:spcBef>
                <a:spcPts val="509"/>
              </a:spcBef>
            </a:pPr>
            <a:r>
              <a:rPr lang="en-GB" sz="1800" dirty="0">
                <a:solidFill>
                  <a:srgbClr val="006072"/>
                </a:solidFill>
                <a:latin typeface="Microsoft New Tai Lue"/>
                <a:cs typeface="Microsoft New Tai Lue"/>
              </a:rPr>
              <a:t>We will adopt a </a:t>
            </a:r>
            <a:r>
              <a:rPr lang="en-GB" sz="1800" b="1" u="sng" dirty="0">
                <a:solidFill>
                  <a:srgbClr val="006072"/>
                </a:solidFill>
                <a:latin typeface="Microsoft New Tai Lue"/>
                <a:cs typeface="Microsoft New Tai Lue"/>
              </a:rPr>
              <a:t>vision-led or 'decide and provide'</a:t>
            </a:r>
            <a:r>
              <a:rPr lang="en-GB" sz="1800" dirty="0">
                <a:solidFill>
                  <a:srgbClr val="006072"/>
                </a:solidFill>
                <a:latin typeface="Microsoft New Tai Lue"/>
                <a:cs typeface="Microsoft New Tai Lue"/>
              </a:rPr>
              <a:t> approach to new development whereby a strong vision for great places to live with a reduced need to travel is agreed. This will involve </a:t>
            </a:r>
            <a:r>
              <a:rPr lang="en-GB" sz="1800" b="1" u="sng" dirty="0">
                <a:solidFill>
                  <a:srgbClr val="006072"/>
                </a:solidFill>
                <a:latin typeface="Microsoft New Tai Lue"/>
                <a:cs typeface="Microsoft New Tai Lue"/>
              </a:rPr>
              <a:t>co-locating housing and other facilities</a:t>
            </a:r>
            <a:r>
              <a:rPr lang="en-GB" sz="1800" dirty="0">
                <a:solidFill>
                  <a:srgbClr val="006072"/>
                </a:solidFill>
                <a:latin typeface="Microsoft New Tai Lue"/>
                <a:cs typeface="Microsoft New Tai Lue"/>
              </a:rPr>
              <a:t> to create neighbourhoods where the natural first choice is to walk or cycle to access work, education, learning and healthcare etc.  </a:t>
            </a:r>
          </a:p>
        </p:txBody>
      </p:sp>
      <p:pic>
        <p:nvPicPr>
          <p:cNvPr id="81" name="Graphic 80" descr="Schoolhouse with solid fill">
            <a:extLst>
              <a:ext uri="{FF2B5EF4-FFF2-40B4-BE49-F238E27FC236}">
                <a16:creationId xmlns:a16="http://schemas.microsoft.com/office/drawing/2014/main" id="{FFB3A67E-B8C2-1C2C-0C7B-76A21458BA30}"/>
              </a:ext>
            </a:extLst>
          </p:cNvPr>
          <p:cNvPicPr>
            <a:picLocks noChangeAspect="1"/>
          </p:cNvPicPr>
          <p:nvPr/>
        </p:nvPicPr>
        <p:blipFill>
          <a:blip r:embed="rId38">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1038693" y="5267234"/>
            <a:ext cx="734237" cy="734237"/>
          </a:xfrm>
          <a:prstGeom prst="rect">
            <a:avLst/>
          </a:prstGeom>
        </p:spPr>
      </p:pic>
      <p:pic>
        <p:nvPicPr>
          <p:cNvPr id="83" name="Graphic 82" descr="Kiosk with solid fill">
            <a:extLst>
              <a:ext uri="{FF2B5EF4-FFF2-40B4-BE49-F238E27FC236}">
                <a16:creationId xmlns:a16="http://schemas.microsoft.com/office/drawing/2014/main" id="{117B791A-8135-3791-44A8-30D3735EB87A}"/>
              </a:ext>
            </a:extLst>
          </p:cNvPr>
          <p:cNvPicPr>
            <a:picLocks noChangeAspect="1"/>
          </p:cNvPicPr>
          <p:nvPr/>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434878" y="5477139"/>
            <a:ext cx="734237" cy="734237"/>
          </a:xfrm>
          <a:prstGeom prst="rect">
            <a:avLst/>
          </a:prstGeom>
        </p:spPr>
      </p:pic>
    </p:spTree>
    <p:extLst>
      <p:ext uri="{BB962C8B-B14F-4D97-AF65-F5344CB8AC3E}">
        <p14:creationId xmlns:p14="http://schemas.microsoft.com/office/powerpoint/2010/main" val="185305758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7" ma:contentTypeDescription="Create a new document." ma:contentTypeScope="" ma:versionID="78ddf3aff6527c84ac0dc62429be23b8">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a55dcc9a28b69a944de9a29f18b4061e"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Props1.xml><?xml version="1.0" encoding="utf-8"?>
<ds:datastoreItem xmlns:ds="http://schemas.openxmlformats.org/officeDocument/2006/customXml" ds:itemID="{1A9FE3F6-0C63-4A7F-B565-E2580BCE1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9CD234-8DB7-41CF-89C0-6E03EDB5BA13}">
  <ds:schemaRefs>
    <ds:schemaRef ds:uri="http://schemas.microsoft.com/sharepoint/v3/contenttype/forms"/>
  </ds:schemaRefs>
</ds:datastoreItem>
</file>

<file path=customXml/itemProps3.xml><?xml version="1.0" encoding="utf-8"?>
<ds:datastoreItem xmlns:ds="http://schemas.openxmlformats.org/officeDocument/2006/customXml" ds:itemID="{01C4B55E-B218-453D-97F1-71C13E8BF539}">
  <ds:schemaRefs>
    <ds:schemaRef ds:uri="http://schemas.microsoft.com/office/2006/metadata/properties"/>
    <ds:schemaRef ds:uri="http://schemas.microsoft.com/office/infopath/2007/PartnerControls"/>
    <ds:schemaRef ds:uri="b6a00cb2-4063-473e-9c7f-07f9796d4a9b"/>
    <ds:schemaRef ds:uri="79641ad3-625f-4819-b71a-823be47bf7e1"/>
    <ds:schemaRef ds:uri="d0294d5e-4e3d-4b1c-9473-73456619eb66"/>
    <ds:schemaRef ds:uri="6b2095e5-45cc-46a0-a5ff-7534f9b29bc9"/>
  </ds:schemaRefs>
</ds:datastoreItem>
</file>

<file path=docMetadata/LabelInfo.xml><?xml version="1.0" encoding="utf-8"?>
<clbl:labelList xmlns:clbl="http://schemas.microsoft.com/office/2020/mipLabelMetadata">
  <clbl:label id="{7d396678-c698-4451-b9ab-bac3c3310917}" enabled="1" method="Privileged" siteId="{b524f606-f77a-4aa2-8da2-fe70343b0cce}" contentBits="0" removed="0"/>
</clbl:labelList>
</file>

<file path=docProps/app.xml><?xml version="1.0" encoding="utf-8"?>
<Properties xmlns="http://schemas.openxmlformats.org/officeDocument/2006/extended-properties" xmlns:vt="http://schemas.openxmlformats.org/officeDocument/2006/docPropsVTypes">
  <Template/>
  <TotalTime>0</TotalTime>
  <Words>2025</Words>
  <Application>Microsoft Macintosh PowerPoint</Application>
  <PresentationFormat>Widescreen</PresentationFormat>
  <Paragraphs>166</Paragraphs>
  <Slides>20</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20</vt:i4>
      </vt:variant>
    </vt:vector>
  </HeadingPairs>
  <TitlesOfParts>
    <vt:vector size="30" baseType="lpstr">
      <vt:lpstr>Arial</vt:lpstr>
      <vt:lpstr>Calibri</vt:lpstr>
      <vt:lpstr>Microsoft New Tai Lue</vt:lpstr>
      <vt:lpstr>Custom Design</vt:lpstr>
      <vt:lpstr>1_Slide 1</vt:lpstr>
      <vt:lpstr>4_Slide 1</vt:lpstr>
      <vt:lpstr>2_Slide 1</vt:lpstr>
      <vt:lpstr>5_Slide 1</vt:lpstr>
      <vt:lpstr>6_Slide 1</vt:lpstr>
      <vt:lpstr>3_Slide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Morrell</dc:creator>
  <cp:lastModifiedBy>WEST Lorraine</cp:lastModifiedBy>
  <cp:revision>32</cp:revision>
  <dcterms:created xsi:type="dcterms:W3CDTF">2022-10-28T14:59:57Z</dcterms:created>
  <dcterms:modified xsi:type="dcterms:W3CDTF">2023-11-30T08:57:55Z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0x01010049B1C5CB273E4A45B8B8E36C31A663DD</vt:lpwstr>
  </property>
</Properties>
</file>